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98" r:id="rId3"/>
    <p:sldId id="260" r:id="rId4"/>
    <p:sldId id="261" r:id="rId5"/>
    <p:sldId id="259" r:id="rId6"/>
    <p:sldId id="257" r:id="rId7"/>
    <p:sldId id="258" r:id="rId8"/>
    <p:sldId id="299" r:id="rId9"/>
    <p:sldId id="327" r:id="rId10"/>
    <p:sldId id="308" r:id="rId11"/>
    <p:sldId id="309" r:id="rId12"/>
    <p:sldId id="321" r:id="rId13"/>
    <p:sldId id="322" r:id="rId14"/>
    <p:sldId id="310" r:id="rId15"/>
    <p:sldId id="300" r:id="rId16"/>
    <p:sldId id="311" r:id="rId17"/>
    <p:sldId id="317" r:id="rId18"/>
    <p:sldId id="314" r:id="rId19"/>
    <p:sldId id="312" r:id="rId20"/>
    <p:sldId id="315" r:id="rId21"/>
    <p:sldId id="313" r:id="rId22"/>
    <p:sldId id="316" r:id="rId23"/>
    <p:sldId id="302" r:id="rId24"/>
    <p:sldId id="307" r:id="rId25"/>
    <p:sldId id="301" r:id="rId26"/>
    <p:sldId id="303" r:id="rId27"/>
    <p:sldId id="304" r:id="rId28"/>
    <p:sldId id="323" r:id="rId29"/>
    <p:sldId id="324" r:id="rId30"/>
    <p:sldId id="325" r:id="rId31"/>
    <p:sldId id="326" r:id="rId32"/>
    <p:sldId id="305" r:id="rId33"/>
    <p:sldId id="306" r:id="rId34"/>
    <p:sldId id="319" r:id="rId35"/>
    <p:sldId id="318" r:id="rId36"/>
    <p:sldId id="32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Inicio)" id="{B71F6F0B-E4A9-49AB-AE40-7370446CCD08}">
          <p14:sldIdLst>
            <p14:sldId id="256"/>
            <p14:sldId id="298"/>
            <p14:sldId id="260"/>
          </p14:sldIdLst>
        </p14:section>
        <p14:section name="En episodios anteriores..." id="{AC42D287-A71F-4CE1-B7D7-74D64F67E6A6}">
          <p14:sldIdLst>
            <p14:sldId id="261"/>
            <p14:sldId id="259"/>
            <p14:sldId id="257"/>
            <p14:sldId id="258"/>
          </p14:sldIdLst>
        </p14:section>
        <p14:section name="Closure" id="{9A93EDE9-9595-45AE-9E96-4F4BD5AAAC41}">
          <p14:sldIdLst>
            <p14:sldId id="299"/>
            <p14:sldId id="327"/>
            <p14:sldId id="308"/>
            <p14:sldId id="309"/>
            <p14:sldId id="321"/>
            <p14:sldId id="322"/>
            <p14:sldId id="310"/>
          </p14:sldIdLst>
        </p14:section>
        <p14:section name="Ciudadanía de primera clase" id="{158573EF-82C7-4F7D-8679-39E1F1FF7FB9}">
          <p14:sldIdLst>
            <p14:sldId id="300"/>
            <p14:sldId id="311"/>
            <p14:sldId id="317"/>
            <p14:sldId id="314"/>
            <p14:sldId id="312"/>
            <p14:sldId id="315"/>
            <p14:sldId id="313"/>
            <p14:sldId id="316"/>
          </p14:sldIdLst>
        </p14:section>
        <p14:section name="Alto orden" id="{E6B1DCB8-D488-4063-B981-2168B883DDAB}">
          <p14:sldIdLst>
            <p14:sldId id="302"/>
            <p14:sldId id="307"/>
            <p14:sldId id="301"/>
            <p14:sldId id="303"/>
            <p14:sldId id="304"/>
          </p14:sldIdLst>
        </p14:section>
        <p14:section name="Recapitulación" id="{032E9AEF-ACE0-4180-84D2-A86D705416E1}">
          <p14:sldIdLst>
            <p14:sldId id="323"/>
            <p14:sldId id="324"/>
            <p14:sldId id="325"/>
            <p14:sldId id="326"/>
          </p14:sldIdLst>
        </p14:section>
        <p14:section name="Expandir horizontes y cierre" id="{1305DB71-4EF0-45AC-A53A-AE11CD20B6CF}">
          <p14:sldIdLst>
            <p14:sldId id="305"/>
            <p14:sldId id="306"/>
            <p14:sldId id="319"/>
            <p14:sldId id="318"/>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42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9E9AF9F-5F5B-4221-8583-87D7B498C416}" type="datetimeFigureOut">
              <a:rPr lang="es-ES" smtClean="0"/>
              <a:t>12/06/2023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4023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59E9AF9F-5F5B-4221-8583-87D7B498C416}" type="datetimeFigureOut">
              <a:rPr lang="es-ES" smtClean="0"/>
              <a:t>12/06/2023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2832929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9E9AF9F-5F5B-4221-8583-87D7B498C416}" type="datetimeFigureOut">
              <a:rPr lang="es-ES" smtClean="0"/>
              <a:t>12/06/2023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3416616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9E9AF9F-5F5B-4221-8583-87D7B498C416}" type="datetimeFigureOut">
              <a:rPr lang="es-ES" smtClean="0"/>
              <a:t>12/06/2023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21503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9E9AF9F-5F5B-4221-8583-87D7B498C416}" type="datetimeFigureOut">
              <a:rPr lang="es-ES" smtClean="0"/>
              <a:t>12/06/2023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1145875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9E9AF9F-5F5B-4221-8583-87D7B498C416}" type="datetimeFigureOut">
              <a:rPr lang="es-ES" smtClean="0"/>
              <a:t>12/06/2023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23377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9E9AF9F-5F5B-4221-8583-87D7B498C416}" type="datetimeFigureOut">
              <a:rPr lang="es-ES" smtClean="0"/>
              <a:t>12/06/2023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2126348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9E9AF9F-5F5B-4221-8583-87D7B498C416}" type="datetimeFigureOut">
              <a:rPr lang="es-ES" smtClean="0"/>
              <a:t>12/06/2023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3523891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9E9AF9F-5F5B-4221-8583-87D7B498C416}" type="datetimeFigureOut">
              <a:rPr lang="es-ES" smtClean="0"/>
              <a:t>12/06/2023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591947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9E9AF9F-5F5B-4221-8583-87D7B498C416}" type="datetimeFigureOut">
              <a:rPr lang="es-ES" smtClean="0"/>
              <a:t>12/06/2023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421060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9E9AF9F-5F5B-4221-8583-87D7B498C416}" type="datetimeFigureOut">
              <a:rPr lang="es-ES" smtClean="0"/>
              <a:t>12/06/2023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406182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9E9AF9F-5F5B-4221-8583-87D7B498C416}" type="datetimeFigureOut">
              <a:rPr lang="es-ES" smtClean="0"/>
              <a:t>12/06/2023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1336408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9E9AF9F-5F5B-4221-8583-87D7B498C416}" type="datetimeFigureOut">
              <a:rPr lang="es-ES" smtClean="0"/>
              <a:t>12/06/2023</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1159215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9E9AF9F-5F5B-4221-8583-87D7B498C416}" type="datetimeFigureOut">
              <a:rPr lang="es-ES" smtClean="0"/>
              <a:t>12/06/2023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3688533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E9AF9F-5F5B-4221-8583-87D7B498C416}" type="datetimeFigureOut">
              <a:rPr lang="es-ES" smtClean="0"/>
              <a:t>12/06/2023</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2003227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9E9AF9F-5F5B-4221-8583-87D7B498C416}" type="datetimeFigureOut">
              <a:rPr lang="es-ES" smtClean="0"/>
              <a:t>12/06/2023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3783288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9E9AF9F-5F5B-4221-8583-87D7B498C416}" type="datetimeFigureOut">
              <a:rPr lang="es-ES" smtClean="0"/>
              <a:t>12/06/2023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3772892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59E9AF9F-5F5B-4221-8583-87D7B498C416}" type="datetimeFigureOut">
              <a:rPr lang="es-ES" smtClean="0"/>
              <a:t>12/06/2023</a:t>
            </a:fld>
            <a:endParaRPr lang="es-E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s-E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BF02B8DF-5B7B-420A-B01C-52EDAD1AF476}" type="slidenum">
              <a:rPr lang="es-ES" smtClean="0"/>
              <a:t>‹Nº›</a:t>
            </a:fld>
            <a:endParaRPr lang="es-ES"/>
          </a:p>
        </p:txBody>
      </p:sp>
    </p:spTree>
    <p:extLst>
      <p:ext uri="{BB962C8B-B14F-4D97-AF65-F5344CB8AC3E}">
        <p14:creationId xmlns:p14="http://schemas.microsoft.com/office/powerpoint/2010/main" val="213125148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medium.com/@jofaval/d26fc09e149"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hyperlink" Target="https://medium.com/@jofaval/a60130f073ef" TargetMode="External"/><Relationship Id="rId3" Type="http://schemas.openxmlformats.org/officeDocument/2006/relationships/video" Target="https://www.youtube.com/embed/e-5obm1G_FY?feature=oembed" TargetMode="External"/><Relationship Id="rId7" Type="http://schemas.openxmlformats.org/officeDocument/2006/relationships/image" Target="../media/image12.jpg"/><Relationship Id="rId12" Type="http://schemas.openxmlformats.org/officeDocument/2006/relationships/image" Target="../media/image15.jpeg"/><Relationship Id="rId2" Type="http://schemas.openxmlformats.org/officeDocument/2006/relationships/video" Target="https://www.youtube.com/embed/3n17wHe5wEw?feature=oembed" TargetMode="External"/><Relationship Id="rId16" Type="http://schemas.openxmlformats.org/officeDocument/2006/relationships/image" Target="../media/image17.jpeg"/><Relationship Id="rId1" Type="http://schemas.openxmlformats.org/officeDocument/2006/relationships/video" Target="https://www.youtube.com/embed/QyJZzq0v7Z4?feature=oembed" TargetMode="External"/><Relationship Id="rId6" Type="http://schemas.openxmlformats.org/officeDocument/2006/relationships/hyperlink" Target="https://justjavascript.com/" TargetMode="External"/><Relationship Id="rId11" Type="http://schemas.openxmlformats.org/officeDocument/2006/relationships/image" Target="../media/image14.jpeg"/><Relationship Id="rId5" Type="http://schemas.openxmlformats.org/officeDocument/2006/relationships/image" Target="../media/image11.png"/><Relationship Id="rId15" Type="http://schemas.openxmlformats.org/officeDocument/2006/relationships/image" Target="../media/image16.png"/><Relationship Id="rId10" Type="http://schemas.openxmlformats.org/officeDocument/2006/relationships/hyperlink" Target="https://a.co/d/dBo8L3m" TargetMode="External"/><Relationship Id="rId4" Type="http://schemas.openxmlformats.org/officeDocument/2006/relationships/slideLayout" Target="../slideLayouts/slideLayout2.xml"/><Relationship Id="rId9" Type="http://schemas.openxmlformats.org/officeDocument/2006/relationships/hyperlink" Target="https://amzn.eu/d/0CVqCi6" TargetMode="External"/><Relationship Id="rId14" Type="http://schemas.openxmlformats.org/officeDocument/2006/relationships/hyperlink" Target="https://medium.com/@jofaval/d26fc09e149"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jofaval/talks-about/tree/master/concepts-of-js/memoization-serialization-and-value-comparison" TargetMode="External"/><Relationship Id="rId2" Type="http://schemas.openxmlformats.org/officeDocument/2006/relationships/hyperlink" Target="https://github.com/jofaval/talks-about/tree/master/concepts-of-js/pureness-side-effects-and-idempotenc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Dinero y pasaporte">
            <a:extLst>
              <a:ext uri="{FF2B5EF4-FFF2-40B4-BE49-F238E27FC236}">
                <a16:creationId xmlns:a16="http://schemas.microsoft.com/office/drawing/2014/main" id="{0F3EBD3E-098A-28FE-99F4-FD357F3F7956}"/>
              </a:ext>
            </a:extLst>
          </p:cNvPr>
          <p:cNvPicPr>
            <a:picLocks noChangeAspect="1"/>
          </p:cNvPicPr>
          <p:nvPr/>
        </p:nvPicPr>
        <p:blipFill rotWithShape="1">
          <a:blip r:embed="rId2">
            <a:alphaModFix amt="40000"/>
          </a:blip>
          <a:srcRect l="5333"/>
          <a:stretch/>
        </p:blipFill>
        <p:spPr>
          <a:xfrm>
            <a:off x="-3175" y="10"/>
            <a:ext cx="12192000" cy="6857990"/>
          </a:xfrm>
          <a:prstGeom prst="rect">
            <a:avLst/>
          </a:prstGeom>
        </p:spPr>
      </p:pic>
      <p:sp>
        <p:nvSpPr>
          <p:cNvPr id="2" name="Título 1">
            <a:extLst>
              <a:ext uri="{FF2B5EF4-FFF2-40B4-BE49-F238E27FC236}">
                <a16:creationId xmlns:a16="http://schemas.microsoft.com/office/drawing/2014/main" id="{097C1B39-BE10-8C12-2DFD-BFE55FF9E92C}"/>
              </a:ext>
            </a:extLst>
          </p:cNvPr>
          <p:cNvSpPr>
            <a:spLocks noGrp="1"/>
          </p:cNvSpPr>
          <p:nvPr>
            <p:ph type="ctrTitle"/>
          </p:nvPr>
        </p:nvSpPr>
        <p:spPr>
          <a:xfrm>
            <a:off x="684212" y="685799"/>
            <a:ext cx="8001000" cy="2971801"/>
          </a:xfrm>
        </p:spPr>
        <p:txBody>
          <a:bodyPr>
            <a:normAutofit/>
          </a:bodyPr>
          <a:lstStyle/>
          <a:p>
            <a:r>
              <a:rPr lang="es-ES" dirty="0" err="1"/>
              <a:t>Closures</a:t>
            </a:r>
            <a:r>
              <a:rPr lang="es-ES" dirty="0"/>
              <a:t>, Alto orden y ciudadanía de primera clase</a:t>
            </a:r>
          </a:p>
        </p:txBody>
      </p:sp>
      <p:sp>
        <p:nvSpPr>
          <p:cNvPr id="3" name="Subtítulo 2">
            <a:extLst>
              <a:ext uri="{FF2B5EF4-FFF2-40B4-BE49-F238E27FC236}">
                <a16:creationId xmlns:a16="http://schemas.microsoft.com/office/drawing/2014/main" id="{5B48B51E-DB56-0CF9-D6EF-B78D13CFBE66}"/>
              </a:ext>
            </a:extLst>
          </p:cNvPr>
          <p:cNvSpPr>
            <a:spLocks noGrp="1"/>
          </p:cNvSpPr>
          <p:nvPr>
            <p:ph type="subTitle" idx="1"/>
          </p:nvPr>
        </p:nvSpPr>
        <p:spPr>
          <a:xfrm>
            <a:off x="684212" y="3843867"/>
            <a:ext cx="6765100" cy="1947333"/>
          </a:xfrm>
        </p:spPr>
        <p:txBody>
          <a:bodyPr>
            <a:normAutofit/>
          </a:bodyPr>
          <a:lstStyle/>
          <a:p>
            <a:r>
              <a:rPr lang="es-ES">
                <a:solidFill>
                  <a:schemeClr val="tx1"/>
                </a:solidFill>
              </a:rPr>
              <a:t>Conceptos de Programación Funcional  y JavaScript con matices de TypeScript</a:t>
            </a:r>
          </a:p>
        </p:txBody>
      </p:sp>
    </p:spTree>
    <p:extLst>
      <p:ext uri="{BB962C8B-B14F-4D97-AF65-F5344CB8AC3E}">
        <p14:creationId xmlns:p14="http://schemas.microsoft.com/office/powerpoint/2010/main" val="2835336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748350-A96A-7B63-866B-09B7D6D0E9B4}"/>
              </a:ext>
            </a:extLst>
          </p:cNvPr>
          <p:cNvSpPr>
            <a:spLocks noGrp="1"/>
          </p:cNvSpPr>
          <p:nvPr>
            <p:ph type="title"/>
          </p:nvPr>
        </p:nvSpPr>
        <p:spPr/>
        <p:txBody>
          <a:bodyPr/>
          <a:lstStyle/>
          <a:p>
            <a:r>
              <a:rPr lang="es-ES" dirty="0"/>
              <a:t>Contexto</a:t>
            </a:r>
          </a:p>
        </p:txBody>
      </p:sp>
      <p:sp>
        <p:nvSpPr>
          <p:cNvPr id="3" name="Marcador de contenido 2">
            <a:extLst>
              <a:ext uri="{FF2B5EF4-FFF2-40B4-BE49-F238E27FC236}">
                <a16:creationId xmlns:a16="http://schemas.microsoft.com/office/drawing/2014/main" id="{E5A1205D-6E03-8F1A-1491-68680ED8DBCA}"/>
              </a:ext>
            </a:extLst>
          </p:cNvPr>
          <p:cNvSpPr>
            <a:spLocks noGrp="1"/>
          </p:cNvSpPr>
          <p:nvPr>
            <p:ph idx="1"/>
          </p:nvPr>
        </p:nvSpPr>
        <p:spPr/>
        <p:txBody>
          <a:bodyPr/>
          <a:lstStyle/>
          <a:p>
            <a:pPr marL="0" indent="0">
              <a:buNone/>
            </a:pPr>
            <a:r>
              <a:rPr lang="es-ES" dirty="0"/>
              <a:t>A veces, a lo largo del desarrollo, hay partes que querríamos extraer, pero que no podemos, porque necesitan de un </a:t>
            </a:r>
            <a:r>
              <a:rPr lang="es-ES" b="1" i="1" dirty="0"/>
              <a:t>contexto</a:t>
            </a:r>
            <a:r>
              <a:rPr lang="es-ES" dirty="0"/>
              <a:t>.</a:t>
            </a:r>
          </a:p>
          <a:p>
            <a:pPr marL="0" indent="0">
              <a:buNone/>
            </a:pPr>
            <a:r>
              <a:rPr lang="es-ES" dirty="0"/>
              <a:t>¿Y si te dijese que eso se puede hacer?</a:t>
            </a:r>
          </a:p>
          <a:p>
            <a:pPr marL="0" indent="0">
              <a:buNone/>
            </a:pPr>
            <a:r>
              <a:rPr lang="es-ES" dirty="0"/>
              <a:t>Solo necesitamos algo que nos ayude a </a:t>
            </a:r>
            <a:r>
              <a:rPr lang="es-ES" b="1" i="1" dirty="0"/>
              <a:t>proveer</a:t>
            </a:r>
            <a:r>
              <a:rPr lang="es-ES" dirty="0"/>
              <a:t> ese </a:t>
            </a:r>
            <a:r>
              <a:rPr lang="es-ES" i="1" dirty="0"/>
              <a:t>contexto</a:t>
            </a:r>
            <a:r>
              <a:rPr lang="es-ES" dirty="0"/>
              <a:t> y listo.</a:t>
            </a:r>
          </a:p>
          <a:p>
            <a:pPr marL="0" indent="0">
              <a:buNone/>
            </a:pPr>
            <a:r>
              <a:rPr lang="es-ES" dirty="0"/>
              <a:t>Veamos más beneficios de los </a:t>
            </a:r>
            <a:r>
              <a:rPr lang="es-ES" dirty="0" err="1"/>
              <a:t>closures</a:t>
            </a:r>
            <a:r>
              <a:rPr lang="es-ES" dirty="0"/>
              <a:t>.</a:t>
            </a:r>
          </a:p>
        </p:txBody>
      </p:sp>
    </p:spTree>
    <p:extLst>
      <p:ext uri="{BB962C8B-B14F-4D97-AF65-F5344CB8AC3E}">
        <p14:creationId xmlns:p14="http://schemas.microsoft.com/office/powerpoint/2010/main" val="2023355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84914F-0B2D-8571-3315-F2E3BDEC786F}"/>
              </a:ext>
            </a:extLst>
          </p:cNvPr>
          <p:cNvSpPr>
            <a:spLocks noGrp="1"/>
          </p:cNvSpPr>
          <p:nvPr>
            <p:ph type="title"/>
          </p:nvPr>
        </p:nvSpPr>
        <p:spPr/>
        <p:txBody>
          <a:bodyPr/>
          <a:lstStyle/>
          <a:p>
            <a:r>
              <a:rPr lang="es-ES" dirty="0"/>
              <a:t>Encapsulación privada</a:t>
            </a:r>
          </a:p>
        </p:txBody>
      </p:sp>
      <p:sp>
        <p:nvSpPr>
          <p:cNvPr id="3" name="Marcador de contenido 2">
            <a:extLst>
              <a:ext uri="{FF2B5EF4-FFF2-40B4-BE49-F238E27FC236}">
                <a16:creationId xmlns:a16="http://schemas.microsoft.com/office/drawing/2014/main" id="{7A33E4CC-4762-104E-DBA7-A7F6297AD182}"/>
              </a:ext>
            </a:extLst>
          </p:cNvPr>
          <p:cNvSpPr>
            <a:spLocks noGrp="1"/>
          </p:cNvSpPr>
          <p:nvPr>
            <p:ph idx="1"/>
          </p:nvPr>
        </p:nvSpPr>
        <p:spPr/>
        <p:txBody>
          <a:bodyPr/>
          <a:lstStyle/>
          <a:p>
            <a:pPr marL="0" indent="0">
              <a:buNone/>
            </a:pPr>
            <a:r>
              <a:rPr lang="es-ES" dirty="0"/>
              <a:t>La encapsulación privada es un concepto común en lenguajes orientados a objetos (Java, C#, etc.)</a:t>
            </a:r>
          </a:p>
          <a:p>
            <a:pPr marL="0" indent="0">
              <a:buNone/>
            </a:pPr>
            <a:r>
              <a:rPr lang="es-ES" dirty="0"/>
              <a:t>Se dice que JavaScript no tiene propiedades privadas</a:t>
            </a:r>
          </a:p>
          <a:p>
            <a:r>
              <a:rPr lang="es-ES" dirty="0"/>
              <a:t>Y esto es cierto… a medias</a:t>
            </a:r>
          </a:p>
        </p:txBody>
      </p:sp>
    </p:spTree>
    <p:extLst>
      <p:ext uri="{BB962C8B-B14F-4D97-AF65-F5344CB8AC3E}">
        <p14:creationId xmlns:p14="http://schemas.microsoft.com/office/powerpoint/2010/main" val="190525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1E7E73-DC04-D777-A9AC-5720B6749ED9}"/>
              </a:ext>
            </a:extLst>
          </p:cNvPr>
          <p:cNvSpPr>
            <a:spLocks noGrp="1"/>
          </p:cNvSpPr>
          <p:nvPr>
            <p:ph type="title"/>
          </p:nvPr>
        </p:nvSpPr>
        <p:spPr/>
        <p:txBody>
          <a:bodyPr/>
          <a:lstStyle/>
          <a:p>
            <a:r>
              <a:rPr lang="es-ES" dirty="0"/>
              <a:t>¿Qué entendemos por encapsulación privada?</a:t>
            </a:r>
          </a:p>
        </p:txBody>
      </p:sp>
      <p:sp>
        <p:nvSpPr>
          <p:cNvPr id="3" name="Marcador de contenido 2">
            <a:extLst>
              <a:ext uri="{FF2B5EF4-FFF2-40B4-BE49-F238E27FC236}">
                <a16:creationId xmlns:a16="http://schemas.microsoft.com/office/drawing/2014/main" id="{AFA2CA8C-4E79-4D4F-F951-EC81C02764F2}"/>
              </a:ext>
            </a:extLst>
          </p:cNvPr>
          <p:cNvSpPr>
            <a:spLocks noGrp="1"/>
          </p:cNvSpPr>
          <p:nvPr>
            <p:ph idx="1"/>
          </p:nvPr>
        </p:nvSpPr>
        <p:spPr/>
        <p:txBody>
          <a:bodyPr/>
          <a:lstStyle/>
          <a:p>
            <a:pPr marL="0" indent="0">
              <a:buNone/>
            </a:pPr>
            <a:r>
              <a:rPr lang="es-ES" dirty="0"/>
              <a:t>Ocultar la implementación, controlar el acceso a propiedades, en definitiva, proteger la implementación.</a:t>
            </a:r>
          </a:p>
          <a:p>
            <a:pPr marL="0" indent="0">
              <a:buNone/>
            </a:pPr>
            <a:r>
              <a:rPr lang="es-ES" dirty="0"/>
              <a:t>Esto es algo que podemos conseguir con los </a:t>
            </a:r>
            <a:r>
              <a:rPr lang="es-ES" dirty="0" err="1"/>
              <a:t>closures</a:t>
            </a:r>
            <a:r>
              <a:rPr lang="es-ES" dirty="0"/>
              <a:t>, no tienen el mismo comportamiento que las propiedades privadas, pero casi</a:t>
            </a:r>
          </a:p>
        </p:txBody>
      </p:sp>
    </p:spTree>
    <p:extLst>
      <p:ext uri="{BB962C8B-B14F-4D97-AF65-F5344CB8AC3E}">
        <p14:creationId xmlns:p14="http://schemas.microsoft.com/office/powerpoint/2010/main" val="453795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DD0416-E5FE-6639-DF65-D6FD2C34A2F7}"/>
              </a:ext>
            </a:extLst>
          </p:cNvPr>
          <p:cNvSpPr>
            <a:spLocks noGrp="1"/>
          </p:cNvSpPr>
          <p:nvPr>
            <p:ph type="title"/>
          </p:nvPr>
        </p:nvSpPr>
        <p:spPr/>
        <p:txBody>
          <a:bodyPr/>
          <a:lstStyle/>
          <a:p>
            <a:r>
              <a:rPr lang="es-ES" dirty="0"/>
              <a:t>Ejemplo de </a:t>
            </a:r>
            <a:r>
              <a:rPr lang="es-ES" dirty="0" err="1"/>
              <a:t>closure</a:t>
            </a:r>
            <a:endParaRPr lang="es-ES" dirty="0"/>
          </a:p>
        </p:txBody>
      </p:sp>
      <p:sp>
        <p:nvSpPr>
          <p:cNvPr id="5" name="CuadroTexto 4">
            <a:extLst>
              <a:ext uri="{FF2B5EF4-FFF2-40B4-BE49-F238E27FC236}">
                <a16:creationId xmlns:a16="http://schemas.microsoft.com/office/drawing/2014/main" id="{30C2D64F-7D7D-9EA0-9968-C8D41FFA83B2}"/>
              </a:ext>
            </a:extLst>
          </p:cNvPr>
          <p:cNvSpPr txBox="1"/>
          <p:nvPr/>
        </p:nvSpPr>
        <p:spPr>
          <a:xfrm>
            <a:off x="625134" y="554266"/>
            <a:ext cx="10704717" cy="2031325"/>
          </a:xfrm>
          <a:prstGeom prst="rect">
            <a:avLst/>
          </a:prstGeom>
          <a:solidFill>
            <a:srgbClr val="1E1E1E"/>
          </a:solidFill>
        </p:spPr>
        <p:txBody>
          <a:bodyPr wrap="square">
            <a:spAutoFit/>
          </a:bodyPr>
          <a:lstStyle/>
          <a:p>
            <a:r>
              <a:rPr lang="es-ES" b="0" dirty="0" err="1">
                <a:solidFill>
                  <a:srgbClr val="569CD6"/>
                </a:solidFill>
                <a:effectLst/>
                <a:latin typeface="JetBrains Mono" panose="02000009000000000000" pitchFamily="49" charset="0"/>
              </a:rPr>
              <a:t>type</a:t>
            </a:r>
            <a:r>
              <a:rPr lang="es-ES" b="0" dirty="0">
                <a:solidFill>
                  <a:srgbClr val="D4D4D4"/>
                </a:solidFill>
                <a:effectLst/>
                <a:latin typeface="JetBrains Mono" panose="02000009000000000000" pitchFamily="49" charset="0"/>
              </a:rPr>
              <a:t> </a:t>
            </a:r>
            <a:r>
              <a:rPr lang="es-ES" b="0" dirty="0" err="1">
                <a:solidFill>
                  <a:srgbClr val="4EC9B0"/>
                </a:solidFill>
                <a:effectLst/>
                <a:latin typeface="JetBrains Mono" panose="02000009000000000000" pitchFamily="49" charset="0"/>
              </a:rPr>
              <a:t>SetState</a:t>
            </a:r>
            <a:r>
              <a:rPr lang="es-ES" b="0" dirty="0">
                <a:solidFill>
                  <a:srgbClr val="D4D4D4"/>
                </a:solidFill>
                <a:effectLst/>
                <a:latin typeface="JetBrains Mono" panose="02000009000000000000" pitchFamily="49" charset="0"/>
              </a:rPr>
              <a:t>&lt;</a:t>
            </a:r>
            <a:r>
              <a:rPr lang="es-ES" b="0" dirty="0">
                <a:solidFill>
                  <a:srgbClr val="4EC9B0"/>
                </a:solidFill>
                <a:effectLst/>
                <a:latin typeface="JetBrains Mono" panose="02000009000000000000" pitchFamily="49" charset="0"/>
              </a:rPr>
              <a:t>T</a:t>
            </a:r>
            <a:r>
              <a:rPr lang="es-ES" b="0" dirty="0">
                <a:solidFill>
                  <a:srgbClr val="D4D4D4"/>
                </a:solidFill>
                <a:effectLst/>
                <a:latin typeface="JetBrains Mono" panose="02000009000000000000" pitchFamily="49" charset="0"/>
              </a:rPr>
              <a:t>&gt; = [</a:t>
            </a:r>
            <a:r>
              <a:rPr lang="es-ES" b="0" dirty="0">
                <a:solidFill>
                  <a:srgbClr val="4EC9B0"/>
                </a:solidFill>
                <a:effectLst/>
                <a:latin typeface="JetBrains Mono" panose="02000009000000000000" pitchFamily="49" charset="0"/>
              </a:rPr>
              <a:t>T</a:t>
            </a:r>
            <a:r>
              <a:rPr lang="es-ES" b="0" dirty="0">
                <a:solidFill>
                  <a:srgbClr val="D4D4D4"/>
                </a:solidFill>
                <a:effectLst/>
                <a:latin typeface="JetBrains Mono" panose="02000009000000000000" pitchFamily="49" charset="0"/>
              </a:rPr>
              <a:t> | </a:t>
            </a:r>
            <a:r>
              <a:rPr lang="es-ES" b="0" dirty="0" err="1">
                <a:solidFill>
                  <a:srgbClr val="4EC9B0"/>
                </a:solidFill>
                <a:effectLst/>
                <a:latin typeface="JetBrains Mono" panose="02000009000000000000" pitchFamily="49" charset="0"/>
              </a:rPr>
              <a:t>undefined</a:t>
            </a:r>
            <a:r>
              <a:rPr lang="es-ES" b="0" dirty="0">
                <a:solidFill>
                  <a:srgbClr val="D4D4D4"/>
                </a:solidFill>
                <a:effectLst/>
                <a:latin typeface="JetBrains Mono" panose="02000009000000000000" pitchFamily="49" charset="0"/>
              </a:rPr>
              <a:t>, (</a:t>
            </a:r>
            <a:r>
              <a:rPr lang="es-ES" b="0" dirty="0" err="1">
                <a:solidFill>
                  <a:srgbClr val="9CDCFE"/>
                </a:solidFill>
                <a:effectLst/>
                <a:latin typeface="JetBrains Mono" panose="02000009000000000000" pitchFamily="49" charset="0"/>
              </a:rPr>
              <a:t>value</a:t>
            </a:r>
            <a:r>
              <a:rPr lang="es-ES" b="0" dirty="0">
                <a:solidFill>
                  <a:srgbClr val="D4D4D4"/>
                </a:solidFill>
                <a:effectLst/>
                <a:latin typeface="JetBrains Mono" panose="02000009000000000000" pitchFamily="49" charset="0"/>
              </a:rPr>
              <a:t>: </a:t>
            </a:r>
            <a:r>
              <a:rPr lang="es-ES" b="0" dirty="0">
                <a:solidFill>
                  <a:srgbClr val="4EC9B0"/>
                </a:solidFill>
                <a:effectLst/>
                <a:latin typeface="JetBrains Mono" panose="02000009000000000000" pitchFamily="49" charset="0"/>
              </a:rPr>
              <a:t>T</a:t>
            </a:r>
            <a:r>
              <a:rPr lang="es-ES" b="0" dirty="0">
                <a:solidFill>
                  <a:srgbClr val="D4D4D4"/>
                </a:solidFill>
                <a:effectLst/>
                <a:latin typeface="JetBrains Mono" panose="02000009000000000000" pitchFamily="49" charset="0"/>
              </a:rPr>
              <a:t>) </a:t>
            </a:r>
            <a:r>
              <a:rPr lang="es-ES" b="0" dirty="0">
                <a:solidFill>
                  <a:srgbClr val="569CD6"/>
                </a:solidFill>
                <a:effectLst/>
                <a:latin typeface="JetBrains Mono" panose="02000009000000000000" pitchFamily="49" charset="0"/>
              </a:rPr>
              <a:t>=&gt;</a:t>
            </a:r>
            <a:r>
              <a:rPr lang="es-ES" b="0" dirty="0">
                <a:solidFill>
                  <a:srgbClr val="D4D4D4"/>
                </a:solidFill>
                <a:effectLst/>
                <a:latin typeface="JetBrains Mono" panose="02000009000000000000" pitchFamily="49" charset="0"/>
              </a:rPr>
              <a:t> </a:t>
            </a:r>
            <a:r>
              <a:rPr lang="es-ES" b="0" dirty="0" err="1">
                <a:solidFill>
                  <a:srgbClr val="4EC9B0"/>
                </a:solidFill>
                <a:effectLst/>
                <a:latin typeface="JetBrains Mono" panose="02000009000000000000" pitchFamily="49" charset="0"/>
              </a:rPr>
              <a:t>void</a:t>
            </a:r>
            <a:r>
              <a:rPr lang="es-ES" b="0" dirty="0">
                <a:solidFill>
                  <a:srgbClr val="D4D4D4"/>
                </a:solidFill>
                <a:effectLst/>
                <a:latin typeface="JetBrains Mono" panose="02000009000000000000" pitchFamily="49" charset="0"/>
              </a:rPr>
              <a:t>];</a:t>
            </a:r>
          </a:p>
          <a:p>
            <a:br>
              <a:rPr lang="es-ES" b="0" dirty="0">
                <a:solidFill>
                  <a:srgbClr val="D4D4D4"/>
                </a:solidFill>
                <a:effectLst/>
                <a:latin typeface="JetBrains Mono" panose="02000009000000000000" pitchFamily="49" charset="0"/>
              </a:rPr>
            </a:br>
            <a:r>
              <a:rPr lang="es-ES" b="0" dirty="0" err="1">
                <a:solidFill>
                  <a:srgbClr val="569CD6"/>
                </a:solidFill>
                <a:effectLst/>
                <a:latin typeface="JetBrains Mono" panose="02000009000000000000" pitchFamily="49" charset="0"/>
              </a:rPr>
              <a:t>const</a:t>
            </a:r>
            <a:r>
              <a:rPr lang="es-ES" b="0" dirty="0">
                <a:solidFill>
                  <a:srgbClr val="D4D4D4"/>
                </a:solidFill>
                <a:effectLst/>
                <a:latin typeface="JetBrains Mono" panose="02000009000000000000" pitchFamily="49" charset="0"/>
              </a:rPr>
              <a:t> </a:t>
            </a:r>
            <a:r>
              <a:rPr lang="es-ES" b="0" dirty="0" err="1">
                <a:solidFill>
                  <a:srgbClr val="DCDCAA"/>
                </a:solidFill>
                <a:effectLst/>
                <a:latin typeface="JetBrains Mono" panose="02000009000000000000" pitchFamily="49" charset="0"/>
              </a:rPr>
              <a:t>useState</a:t>
            </a:r>
            <a:r>
              <a:rPr lang="es-ES" b="0" dirty="0">
                <a:solidFill>
                  <a:srgbClr val="D4D4D4"/>
                </a:solidFill>
                <a:effectLst/>
                <a:latin typeface="JetBrains Mono" panose="02000009000000000000" pitchFamily="49" charset="0"/>
              </a:rPr>
              <a:t> = </a:t>
            </a:r>
            <a:r>
              <a:rPr lang="es-ES" b="0" dirty="0" err="1">
                <a:solidFill>
                  <a:srgbClr val="569CD6"/>
                </a:solidFill>
                <a:effectLst/>
                <a:latin typeface="JetBrains Mono" panose="02000009000000000000" pitchFamily="49" charset="0"/>
              </a:rPr>
              <a:t>function</a:t>
            </a:r>
            <a:r>
              <a:rPr lang="es-ES" b="0" dirty="0">
                <a:solidFill>
                  <a:srgbClr val="D4D4D4"/>
                </a:solidFill>
                <a:effectLst/>
                <a:latin typeface="JetBrains Mono" panose="02000009000000000000" pitchFamily="49" charset="0"/>
              </a:rPr>
              <a:t> &lt;</a:t>
            </a:r>
            <a:r>
              <a:rPr lang="es-ES" b="0" dirty="0" err="1">
                <a:solidFill>
                  <a:srgbClr val="4EC9B0"/>
                </a:solidFill>
                <a:effectLst/>
                <a:latin typeface="JetBrains Mono" panose="02000009000000000000" pitchFamily="49" charset="0"/>
              </a:rPr>
              <a:t>TValue</a:t>
            </a:r>
            <a:r>
              <a:rPr lang="es-ES" b="0" dirty="0">
                <a:solidFill>
                  <a:srgbClr val="D4D4D4"/>
                </a:solidFill>
                <a:effectLst/>
                <a:latin typeface="JetBrains Mono" panose="02000009000000000000" pitchFamily="49" charset="0"/>
              </a:rPr>
              <a:t>&gt;(</a:t>
            </a:r>
            <a:r>
              <a:rPr lang="es-ES" b="0" dirty="0" err="1">
                <a:solidFill>
                  <a:srgbClr val="9CDCFE"/>
                </a:solidFill>
                <a:effectLst/>
                <a:latin typeface="JetBrains Mono" panose="02000009000000000000" pitchFamily="49" charset="0"/>
              </a:rPr>
              <a:t>defaultValue</a:t>
            </a:r>
            <a:r>
              <a:rPr lang="es-ES" b="0" dirty="0">
                <a:solidFill>
                  <a:srgbClr val="D4D4D4"/>
                </a:solidFill>
                <a:effectLst/>
                <a:latin typeface="JetBrains Mono" panose="02000009000000000000" pitchFamily="49" charset="0"/>
              </a:rPr>
              <a:t>?: </a:t>
            </a:r>
            <a:r>
              <a:rPr lang="es-ES" b="0" dirty="0" err="1">
                <a:solidFill>
                  <a:srgbClr val="4EC9B0"/>
                </a:solidFill>
                <a:effectLst/>
                <a:latin typeface="JetBrains Mono" panose="02000009000000000000" pitchFamily="49" charset="0"/>
              </a:rPr>
              <a:t>TValue</a:t>
            </a:r>
            <a:r>
              <a:rPr lang="es-ES" b="0" dirty="0">
                <a:solidFill>
                  <a:srgbClr val="D4D4D4"/>
                </a:solidFill>
                <a:effectLst/>
                <a:latin typeface="JetBrains Mono" panose="02000009000000000000" pitchFamily="49" charset="0"/>
              </a:rPr>
              <a:t>): </a:t>
            </a:r>
            <a:r>
              <a:rPr lang="es-ES" b="0" dirty="0" err="1">
                <a:solidFill>
                  <a:srgbClr val="4EC9B0"/>
                </a:solidFill>
                <a:effectLst/>
                <a:latin typeface="JetBrains Mono" panose="02000009000000000000" pitchFamily="49" charset="0"/>
              </a:rPr>
              <a:t>SetState</a:t>
            </a:r>
            <a:r>
              <a:rPr lang="es-ES" b="0" dirty="0">
                <a:solidFill>
                  <a:srgbClr val="D4D4D4"/>
                </a:solidFill>
                <a:effectLst/>
                <a:latin typeface="JetBrains Mono" panose="02000009000000000000" pitchFamily="49" charset="0"/>
              </a:rPr>
              <a:t>&lt;</a:t>
            </a:r>
            <a:r>
              <a:rPr lang="es-ES" b="0" dirty="0" err="1">
                <a:solidFill>
                  <a:srgbClr val="4EC9B0"/>
                </a:solidFill>
                <a:effectLst/>
                <a:latin typeface="JetBrains Mono" panose="02000009000000000000" pitchFamily="49" charset="0"/>
              </a:rPr>
              <a:t>TValue</a:t>
            </a:r>
            <a:r>
              <a:rPr lang="es-ES" b="0" dirty="0">
                <a:solidFill>
                  <a:srgbClr val="D4D4D4"/>
                </a:solidFill>
                <a:effectLst/>
                <a:latin typeface="JetBrains Mono" panose="02000009000000000000" pitchFamily="49" charset="0"/>
              </a:rPr>
              <a:t>&gt; {</a:t>
            </a:r>
          </a:p>
          <a:p>
            <a:r>
              <a:rPr lang="es-ES" b="0" dirty="0">
                <a:solidFill>
                  <a:srgbClr val="D4D4D4"/>
                </a:solidFill>
                <a:effectLst/>
                <a:latin typeface="JetBrains Mono" panose="02000009000000000000" pitchFamily="49" charset="0"/>
              </a:rPr>
              <a:t>  </a:t>
            </a:r>
            <a:r>
              <a:rPr lang="es-ES" b="0" dirty="0" err="1">
                <a:solidFill>
                  <a:srgbClr val="569CD6"/>
                </a:solidFill>
                <a:effectLst/>
                <a:latin typeface="JetBrains Mono" panose="02000009000000000000" pitchFamily="49" charset="0"/>
              </a:rPr>
              <a:t>let</a:t>
            </a:r>
            <a:r>
              <a:rPr lang="es-ES" b="0" dirty="0">
                <a:solidFill>
                  <a:srgbClr val="D4D4D4"/>
                </a:solidFill>
                <a:effectLst/>
                <a:latin typeface="JetBrains Mono" panose="02000009000000000000" pitchFamily="49" charset="0"/>
              </a:rPr>
              <a:t> </a:t>
            </a:r>
            <a:r>
              <a:rPr lang="es-ES" b="0" dirty="0" err="1">
                <a:solidFill>
                  <a:srgbClr val="9CDCFE"/>
                </a:solidFill>
                <a:effectLst/>
                <a:latin typeface="JetBrains Mono" panose="02000009000000000000" pitchFamily="49" charset="0"/>
              </a:rPr>
              <a:t>value</a:t>
            </a:r>
            <a:r>
              <a:rPr lang="es-ES" b="0" dirty="0">
                <a:solidFill>
                  <a:srgbClr val="D4D4D4"/>
                </a:solidFill>
                <a:effectLst/>
                <a:latin typeface="JetBrains Mono" panose="02000009000000000000" pitchFamily="49" charset="0"/>
              </a:rPr>
              <a:t> = </a:t>
            </a:r>
            <a:r>
              <a:rPr lang="es-ES" b="0" dirty="0" err="1">
                <a:solidFill>
                  <a:srgbClr val="9CDCFE"/>
                </a:solidFill>
                <a:effectLst/>
                <a:latin typeface="JetBrains Mono" panose="02000009000000000000" pitchFamily="49" charset="0"/>
              </a:rPr>
              <a:t>defaultValue</a:t>
            </a:r>
            <a:r>
              <a:rPr lang="es-ES" b="0" dirty="0">
                <a:solidFill>
                  <a:srgbClr val="D4D4D4"/>
                </a:solidFill>
                <a:effectLst/>
                <a:latin typeface="JetBrains Mono" panose="02000009000000000000" pitchFamily="49" charset="0"/>
              </a:rPr>
              <a:t>;</a:t>
            </a:r>
          </a:p>
          <a:p>
            <a:r>
              <a:rPr lang="es-ES" b="0" dirty="0">
                <a:solidFill>
                  <a:srgbClr val="D4D4D4"/>
                </a:solidFill>
                <a:effectLst/>
                <a:latin typeface="JetBrains Mono" panose="02000009000000000000" pitchFamily="49" charset="0"/>
              </a:rPr>
              <a:t>  </a:t>
            </a:r>
            <a:r>
              <a:rPr lang="es-ES" b="0" dirty="0" err="1">
                <a:solidFill>
                  <a:srgbClr val="569CD6"/>
                </a:solidFill>
                <a:effectLst/>
                <a:latin typeface="JetBrains Mono" panose="02000009000000000000" pitchFamily="49" charset="0"/>
              </a:rPr>
              <a:t>const</a:t>
            </a:r>
            <a:r>
              <a:rPr lang="es-ES" b="0" dirty="0">
                <a:solidFill>
                  <a:srgbClr val="D4D4D4"/>
                </a:solidFill>
                <a:effectLst/>
                <a:latin typeface="JetBrains Mono" panose="02000009000000000000" pitchFamily="49" charset="0"/>
              </a:rPr>
              <a:t> </a:t>
            </a:r>
            <a:r>
              <a:rPr lang="es-ES" b="0" dirty="0" err="1">
                <a:solidFill>
                  <a:srgbClr val="DCDCAA"/>
                </a:solidFill>
                <a:effectLst/>
                <a:latin typeface="JetBrains Mono" panose="02000009000000000000" pitchFamily="49" charset="0"/>
              </a:rPr>
              <a:t>setValue</a:t>
            </a:r>
            <a:r>
              <a:rPr lang="es-ES" b="0" dirty="0">
                <a:solidFill>
                  <a:srgbClr val="D4D4D4"/>
                </a:solidFill>
                <a:effectLst/>
                <a:latin typeface="JetBrains Mono" panose="02000009000000000000" pitchFamily="49" charset="0"/>
              </a:rPr>
              <a:t> = (</a:t>
            </a:r>
            <a:r>
              <a:rPr lang="es-ES" b="0" dirty="0" err="1">
                <a:solidFill>
                  <a:srgbClr val="9CDCFE"/>
                </a:solidFill>
                <a:effectLst/>
                <a:latin typeface="JetBrains Mono" panose="02000009000000000000" pitchFamily="49" charset="0"/>
              </a:rPr>
              <a:t>newValue</a:t>
            </a:r>
            <a:r>
              <a:rPr lang="es-ES" b="0" dirty="0">
                <a:solidFill>
                  <a:srgbClr val="D4D4D4"/>
                </a:solidFill>
                <a:effectLst/>
                <a:latin typeface="JetBrains Mono" panose="02000009000000000000" pitchFamily="49" charset="0"/>
              </a:rPr>
              <a:t>: </a:t>
            </a:r>
            <a:r>
              <a:rPr lang="es-ES" b="0" dirty="0" err="1">
                <a:solidFill>
                  <a:srgbClr val="4EC9B0"/>
                </a:solidFill>
                <a:effectLst/>
                <a:latin typeface="JetBrains Mono" panose="02000009000000000000" pitchFamily="49" charset="0"/>
              </a:rPr>
              <a:t>TValue</a:t>
            </a:r>
            <a:r>
              <a:rPr lang="es-ES" b="0" dirty="0">
                <a:solidFill>
                  <a:srgbClr val="D4D4D4"/>
                </a:solidFill>
                <a:effectLst/>
                <a:latin typeface="JetBrains Mono" panose="02000009000000000000" pitchFamily="49" charset="0"/>
              </a:rPr>
              <a:t>) </a:t>
            </a:r>
            <a:r>
              <a:rPr lang="es-ES" b="0" dirty="0">
                <a:solidFill>
                  <a:srgbClr val="569CD6"/>
                </a:solidFill>
                <a:effectLst/>
                <a:latin typeface="JetBrains Mono" panose="02000009000000000000" pitchFamily="49" charset="0"/>
              </a:rPr>
              <a:t>=&gt;</a:t>
            </a:r>
            <a:r>
              <a:rPr lang="es-ES" b="0" dirty="0">
                <a:solidFill>
                  <a:srgbClr val="D4D4D4"/>
                </a:solidFill>
                <a:effectLst/>
                <a:latin typeface="JetBrains Mono" panose="02000009000000000000" pitchFamily="49" charset="0"/>
              </a:rPr>
              <a:t> (</a:t>
            </a:r>
            <a:r>
              <a:rPr lang="es-ES" b="0" dirty="0" err="1">
                <a:solidFill>
                  <a:srgbClr val="9CDCFE"/>
                </a:solidFill>
                <a:effectLst/>
                <a:latin typeface="JetBrains Mono" panose="02000009000000000000" pitchFamily="49" charset="0"/>
              </a:rPr>
              <a:t>value</a:t>
            </a:r>
            <a:r>
              <a:rPr lang="es-ES" b="0" dirty="0">
                <a:solidFill>
                  <a:srgbClr val="D4D4D4"/>
                </a:solidFill>
                <a:effectLst/>
                <a:latin typeface="JetBrains Mono" panose="02000009000000000000" pitchFamily="49" charset="0"/>
              </a:rPr>
              <a:t> = </a:t>
            </a:r>
            <a:r>
              <a:rPr lang="es-ES" b="0" dirty="0" err="1">
                <a:solidFill>
                  <a:srgbClr val="9CDCFE"/>
                </a:solidFill>
                <a:effectLst/>
                <a:latin typeface="JetBrains Mono" panose="02000009000000000000" pitchFamily="49" charset="0"/>
              </a:rPr>
              <a:t>newValue</a:t>
            </a:r>
            <a:r>
              <a:rPr lang="es-ES" b="0" dirty="0">
                <a:solidFill>
                  <a:srgbClr val="D4D4D4"/>
                </a:solidFill>
                <a:effectLst/>
                <a:latin typeface="JetBrains Mono" panose="02000009000000000000" pitchFamily="49" charset="0"/>
              </a:rPr>
              <a:t>);</a:t>
            </a:r>
          </a:p>
          <a:p>
            <a:r>
              <a:rPr lang="es-ES" b="0" dirty="0">
                <a:solidFill>
                  <a:srgbClr val="D4D4D4"/>
                </a:solidFill>
                <a:effectLst/>
                <a:latin typeface="JetBrains Mono" panose="02000009000000000000" pitchFamily="49" charset="0"/>
              </a:rPr>
              <a:t>  </a:t>
            </a:r>
            <a:r>
              <a:rPr lang="es-ES" b="0" dirty="0" err="1">
                <a:solidFill>
                  <a:srgbClr val="C586C0"/>
                </a:solidFill>
                <a:effectLst/>
                <a:latin typeface="JetBrains Mono" panose="02000009000000000000" pitchFamily="49" charset="0"/>
              </a:rPr>
              <a:t>return</a:t>
            </a:r>
            <a:r>
              <a:rPr lang="es-ES" b="0" dirty="0">
                <a:solidFill>
                  <a:srgbClr val="D4D4D4"/>
                </a:solidFill>
                <a:effectLst/>
                <a:latin typeface="JetBrains Mono" panose="02000009000000000000" pitchFamily="49" charset="0"/>
              </a:rPr>
              <a:t> [</a:t>
            </a:r>
            <a:r>
              <a:rPr lang="es-ES" b="0" dirty="0" err="1">
                <a:solidFill>
                  <a:srgbClr val="9CDCFE"/>
                </a:solidFill>
                <a:effectLst/>
                <a:latin typeface="JetBrains Mono" panose="02000009000000000000" pitchFamily="49" charset="0"/>
              </a:rPr>
              <a:t>value</a:t>
            </a:r>
            <a:r>
              <a:rPr lang="es-ES" b="0" dirty="0">
                <a:solidFill>
                  <a:srgbClr val="D4D4D4"/>
                </a:solidFill>
                <a:effectLst/>
                <a:latin typeface="JetBrains Mono" panose="02000009000000000000" pitchFamily="49" charset="0"/>
              </a:rPr>
              <a:t>, </a:t>
            </a:r>
            <a:r>
              <a:rPr lang="es-ES" b="0" dirty="0" err="1">
                <a:solidFill>
                  <a:srgbClr val="DCDCAA"/>
                </a:solidFill>
                <a:effectLst/>
                <a:latin typeface="JetBrains Mono" panose="02000009000000000000" pitchFamily="49" charset="0"/>
              </a:rPr>
              <a:t>setValue</a:t>
            </a:r>
            <a:r>
              <a:rPr lang="es-ES" b="0" dirty="0">
                <a:solidFill>
                  <a:srgbClr val="D4D4D4"/>
                </a:solidFill>
                <a:effectLst/>
                <a:latin typeface="JetBrains Mono" panose="02000009000000000000" pitchFamily="49" charset="0"/>
              </a:rPr>
              <a:t>];</a:t>
            </a:r>
          </a:p>
          <a:p>
            <a:r>
              <a:rPr lang="es-ES" b="0" dirty="0">
                <a:solidFill>
                  <a:srgbClr val="D4D4D4"/>
                </a:solidFill>
                <a:effectLst/>
                <a:latin typeface="JetBrains Mono" panose="02000009000000000000" pitchFamily="49" charset="0"/>
              </a:rPr>
              <a:t>};</a:t>
            </a:r>
          </a:p>
        </p:txBody>
      </p:sp>
      <p:sp>
        <p:nvSpPr>
          <p:cNvPr id="7" name="CuadroTexto 6">
            <a:extLst>
              <a:ext uri="{FF2B5EF4-FFF2-40B4-BE49-F238E27FC236}">
                <a16:creationId xmlns:a16="http://schemas.microsoft.com/office/drawing/2014/main" id="{F65F6358-3A95-B602-704B-B079161D82EF}"/>
              </a:ext>
            </a:extLst>
          </p:cNvPr>
          <p:cNvSpPr txBox="1"/>
          <p:nvPr/>
        </p:nvSpPr>
        <p:spPr>
          <a:xfrm>
            <a:off x="2958903" y="2984235"/>
            <a:ext cx="6104964" cy="1477328"/>
          </a:xfrm>
          <a:prstGeom prst="rect">
            <a:avLst/>
          </a:prstGeom>
          <a:solidFill>
            <a:srgbClr val="1E1E1E"/>
          </a:solidFill>
        </p:spPr>
        <p:txBody>
          <a:bodyPr wrap="square">
            <a:spAutoFit/>
          </a:bodyPr>
          <a:lstStyle/>
          <a:p>
            <a:r>
              <a:rPr lang="en-US" b="0" dirty="0">
                <a:solidFill>
                  <a:srgbClr val="569CD6"/>
                </a:solidFill>
                <a:effectLst/>
                <a:latin typeface="JetBrains Mono" panose="02000009000000000000" pitchFamily="49" charset="0"/>
              </a:rPr>
              <a:t>const</a:t>
            </a:r>
            <a:r>
              <a:rPr lang="en-US" b="0" dirty="0">
                <a:solidFill>
                  <a:srgbClr val="D4D4D4"/>
                </a:solidFill>
                <a:effectLst/>
                <a:latin typeface="JetBrains Mono" panose="02000009000000000000" pitchFamily="49" charset="0"/>
              </a:rPr>
              <a:t> [</a:t>
            </a:r>
            <a:r>
              <a:rPr lang="en-US" b="0" dirty="0">
                <a:solidFill>
                  <a:srgbClr val="4FC1FF"/>
                </a:solidFill>
                <a:effectLst/>
                <a:latin typeface="JetBrains Mono" panose="02000009000000000000" pitchFamily="49" charset="0"/>
              </a:rPr>
              <a:t>count</a:t>
            </a:r>
            <a:r>
              <a:rPr lang="en-US" b="0" dirty="0">
                <a:solidFill>
                  <a:srgbClr val="D4D4D4"/>
                </a:solidFill>
                <a:effectLst/>
                <a:latin typeface="JetBrains Mono" panose="02000009000000000000" pitchFamily="49" charset="0"/>
              </a:rPr>
              <a:t>, </a:t>
            </a:r>
            <a:r>
              <a:rPr lang="en-US" b="0" dirty="0" err="1">
                <a:solidFill>
                  <a:srgbClr val="DCDCAA"/>
                </a:solidFill>
                <a:effectLst/>
                <a:latin typeface="JetBrains Mono" panose="02000009000000000000" pitchFamily="49" charset="0"/>
              </a:rPr>
              <a:t>setCount</a:t>
            </a:r>
            <a:r>
              <a:rPr lang="en-US" b="0" dirty="0">
                <a:solidFill>
                  <a:srgbClr val="D4D4D4"/>
                </a:solidFill>
                <a:effectLst/>
                <a:latin typeface="JetBrains Mono" panose="02000009000000000000" pitchFamily="49" charset="0"/>
              </a:rPr>
              <a:t>] = </a:t>
            </a:r>
            <a:r>
              <a:rPr lang="en-US" b="0" dirty="0" err="1">
                <a:solidFill>
                  <a:srgbClr val="DCDCAA"/>
                </a:solidFill>
                <a:effectLst/>
                <a:latin typeface="JetBrains Mono" panose="02000009000000000000" pitchFamily="49" charset="0"/>
              </a:rPr>
              <a:t>useState</a:t>
            </a:r>
            <a:r>
              <a:rPr lang="en-US" b="0" dirty="0">
                <a:solidFill>
                  <a:srgbClr val="D4D4D4"/>
                </a:solidFill>
                <a:effectLst/>
                <a:latin typeface="JetBrains Mono" panose="02000009000000000000" pitchFamily="49" charset="0"/>
              </a:rPr>
              <a:t>(</a:t>
            </a:r>
            <a:r>
              <a:rPr lang="en-US" b="0" dirty="0">
                <a:solidFill>
                  <a:srgbClr val="B5CEA8"/>
                </a:solidFill>
                <a:effectLst/>
                <a:latin typeface="JetBrains Mono" panose="02000009000000000000" pitchFamily="49" charset="0"/>
              </a:rPr>
              <a:t>1</a:t>
            </a:r>
            <a:r>
              <a:rPr lang="en-US" b="0" dirty="0">
                <a:solidFill>
                  <a:srgbClr val="D4D4D4"/>
                </a:solidFill>
                <a:effectLst/>
                <a:latin typeface="JetBrains Mono" panose="02000009000000000000" pitchFamily="49" charset="0"/>
              </a:rPr>
              <a:t>);</a:t>
            </a:r>
          </a:p>
          <a:p>
            <a:r>
              <a:rPr lang="en-US" b="0" dirty="0">
                <a:solidFill>
                  <a:srgbClr val="6A9955"/>
                </a:solidFill>
                <a:effectLst/>
                <a:latin typeface="JetBrains Mono" panose="02000009000000000000" pitchFamily="49" charset="0"/>
              </a:rPr>
              <a:t>// count es "</a:t>
            </a:r>
            <a:r>
              <a:rPr lang="en-US" b="0" dirty="0" err="1">
                <a:solidFill>
                  <a:srgbClr val="6A9955"/>
                </a:solidFill>
                <a:effectLst/>
                <a:latin typeface="JetBrains Mono" panose="02000009000000000000" pitchFamily="49" charset="0"/>
              </a:rPr>
              <a:t>inaccesible</a:t>
            </a:r>
            <a:r>
              <a:rPr lang="en-US" b="0" dirty="0">
                <a:solidFill>
                  <a:srgbClr val="6A9955"/>
                </a:solidFill>
                <a:effectLst/>
                <a:latin typeface="JetBrains Mono" panose="02000009000000000000" pitchFamily="49" charset="0"/>
              </a:rPr>
              <a:t>" </a:t>
            </a:r>
            <a:r>
              <a:rPr lang="en-US" b="0" dirty="0" err="1">
                <a:solidFill>
                  <a:srgbClr val="6A9955"/>
                </a:solidFill>
                <a:effectLst/>
                <a:latin typeface="JetBrains Mono" panose="02000009000000000000" pitchFamily="49" charset="0"/>
              </a:rPr>
              <a:t>desde</a:t>
            </a:r>
            <a:r>
              <a:rPr lang="en-US" b="0" dirty="0">
                <a:solidFill>
                  <a:srgbClr val="6A9955"/>
                </a:solidFill>
                <a:effectLst/>
                <a:latin typeface="JetBrains Mono" panose="02000009000000000000" pitchFamily="49" charset="0"/>
              </a:rPr>
              <a:t> </a:t>
            </a:r>
            <a:r>
              <a:rPr lang="en-US" b="0" dirty="0" err="1">
                <a:solidFill>
                  <a:srgbClr val="6A9955"/>
                </a:solidFill>
                <a:effectLst/>
                <a:latin typeface="JetBrains Mono" panose="02000009000000000000" pitchFamily="49" charset="0"/>
              </a:rPr>
              <a:t>fuera</a:t>
            </a:r>
            <a:endParaRPr lang="en-US" b="0" dirty="0">
              <a:solidFill>
                <a:srgbClr val="D4D4D4"/>
              </a:solidFill>
              <a:effectLst/>
              <a:latin typeface="JetBrains Mono" panose="02000009000000000000" pitchFamily="49" charset="0"/>
            </a:endParaRPr>
          </a:p>
          <a:p>
            <a:r>
              <a:rPr lang="en-US" b="0" dirty="0">
                <a:solidFill>
                  <a:srgbClr val="9CDCFE"/>
                </a:solidFill>
                <a:effectLst/>
                <a:latin typeface="JetBrains Mono" panose="02000009000000000000" pitchFamily="49" charset="0"/>
              </a:rPr>
              <a:t>console</a:t>
            </a:r>
            <a:r>
              <a:rPr lang="en-US" b="0" dirty="0">
                <a:solidFill>
                  <a:srgbClr val="D4D4D4"/>
                </a:solidFill>
                <a:effectLst/>
                <a:latin typeface="JetBrains Mono" panose="02000009000000000000" pitchFamily="49" charset="0"/>
              </a:rPr>
              <a:t>.</a:t>
            </a:r>
            <a:r>
              <a:rPr lang="en-US" b="0" dirty="0">
                <a:solidFill>
                  <a:srgbClr val="DCDCAA"/>
                </a:solidFill>
                <a:effectLst/>
                <a:latin typeface="JetBrains Mono" panose="02000009000000000000" pitchFamily="49" charset="0"/>
              </a:rPr>
              <a:t>log</a:t>
            </a:r>
            <a:r>
              <a:rPr lang="en-US" b="0" dirty="0">
                <a:solidFill>
                  <a:srgbClr val="D4D4D4"/>
                </a:solidFill>
                <a:effectLst/>
                <a:latin typeface="JetBrains Mono" panose="02000009000000000000" pitchFamily="49" charset="0"/>
              </a:rPr>
              <a:t>(</a:t>
            </a:r>
            <a:r>
              <a:rPr lang="en-US" b="0" dirty="0">
                <a:solidFill>
                  <a:srgbClr val="4FC1FF"/>
                </a:solidFill>
                <a:effectLst/>
                <a:latin typeface="JetBrains Mono" panose="02000009000000000000" pitchFamily="49" charset="0"/>
              </a:rPr>
              <a:t>count</a:t>
            </a:r>
            <a:r>
              <a:rPr lang="en-US" b="0" dirty="0">
                <a:solidFill>
                  <a:srgbClr val="D4D4D4"/>
                </a:solidFill>
                <a:effectLst/>
                <a:latin typeface="JetBrains Mono" panose="02000009000000000000" pitchFamily="49" charset="0"/>
              </a:rPr>
              <a:t>); </a:t>
            </a:r>
            <a:r>
              <a:rPr lang="en-US" b="0" dirty="0">
                <a:solidFill>
                  <a:srgbClr val="6A9955"/>
                </a:solidFill>
                <a:effectLst/>
                <a:latin typeface="JetBrains Mono" panose="02000009000000000000" pitchFamily="49" charset="0"/>
              </a:rPr>
              <a:t>// 1</a:t>
            </a:r>
            <a:endParaRPr lang="en-US" b="0" dirty="0">
              <a:solidFill>
                <a:srgbClr val="D4D4D4"/>
              </a:solidFill>
              <a:effectLst/>
              <a:latin typeface="JetBrains Mono" panose="02000009000000000000" pitchFamily="49" charset="0"/>
            </a:endParaRPr>
          </a:p>
          <a:p>
            <a:r>
              <a:rPr lang="en-US" b="0" dirty="0" err="1">
                <a:solidFill>
                  <a:srgbClr val="DCDCAA"/>
                </a:solidFill>
                <a:effectLst/>
                <a:latin typeface="JetBrains Mono" panose="02000009000000000000" pitchFamily="49" charset="0"/>
              </a:rPr>
              <a:t>setCount</a:t>
            </a:r>
            <a:r>
              <a:rPr lang="en-US" b="0" dirty="0">
                <a:solidFill>
                  <a:srgbClr val="D4D4D4"/>
                </a:solidFill>
                <a:effectLst/>
                <a:latin typeface="JetBrains Mono" panose="02000009000000000000" pitchFamily="49" charset="0"/>
              </a:rPr>
              <a:t>(</a:t>
            </a:r>
            <a:r>
              <a:rPr lang="en-US" b="0" dirty="0">
                <a:solidFill>
                  <a:srgbClr val="B5CEA8"/>
                </a:solidFill>
                <a:effectLst/>
                <a:latin typeface="JetBrains Mono" panose="02000009000000000000" pitchFamily="49" charset="0"/>
              </a:rPr>
              <a:t>3</a:t>
            </a:r>
            <a:r>
              <a:rPr lang="en-US" b="0" dirty="0">
                <a:solidFill>
                  <a:srgbClr val="D4D4D4"/>
                </a:solidFill>
                <a:effectLst/>
                <a:latin typeface="JetBrains Mono" panose="02000009000000000000" pitchFamily="49" charset="0"/>
              </a:rPr>
              <a:t>);</a:t>
            </a:r>
          </a:p>
          <a:p>
            <a:r>
              <a:rPr lang="en-US" b="0" dirty="0">
                <a:solidFill>
                  <a:srgbClr val="9CDCFE"/>
                </a:solidFill>
                <a:effectLst/>
                <a:latin typeface="JetBrains Mono" panose="02000009000000000000" pitchFamily="49" charset="0"/>
              </a:rPr>
              <a:t>console</a:t>
            </a:r>
            <a:r>
              <a:rPr lang="en-US" b="0" dirty="0">
                <a:solidFill>
                  <a:srgbClr val="D4D4D4"/>
                </a:solidFill>
                <a:effectLst/>
                <a:latin typeface="JetBrains Mono" panose="02000009000000000000" pitchFamily="49" charset="0"/>
              </a:rPr>
              <a:t>.</a:t>
            </a:r>
            <a:r>
              <a:rPr lang="en-US" b="0" dirty="0">
                <a:solidFill>
                  <a:srgbClr val="DCDCAA"/>
                </a:solidFill>
                <a:effectLst/>
                <a:latin typeface="JetBrains Mono" panose="02000009000000000000" pitchFamily="49" charset="0"/>
              </a:rPr>
              <a:t>log</a:t>
            </a:r>
            <a:r>
              <a:rPr lang="en-US" b="0" dirty="0">
                <a:solidFill>
                  <a:srgbClr val="D4D4D4"/>
                </a:solidFill>
                <a:effectLst/>
                <a:latin typeface="JetBrains Mono" panose="02000009000000000000" pitchFamily="49" charset="0"/>
              </a:rPr>
              <a:t>(</a:t>
            </a:r>
            <a:r>
              <a:rPr lang="en-US" b="0" dirty="0">
                <a:solidFill>
                  <a:srgbClr val="4FC1FF"/>
                </a:solidFill>
                <a:effectLst/>
                <a:latin typeface="JetBrains Mono" panose="02000009000000000000" pitchFamily="49" charset="0"/>
              </a:rPr>
              <a:t>count</a:t>
            </a:r>
            <a:r>
              <a:rPr lang="en-US" b="0" dirty="0">
                <a:solidFill>
                  <a:srgbClr val="D4D4D4"/>
                </a:solidFill>
                <a:effectLst/>
                <a:latin typeface="JetBrains Mono" panose="02000009000000000000" pitchFamily="49" charset="0"/>
              </a:rPr>
              <a:t>); </a:t>
            </a:r>
            <a:r>
              <a:rPr lang="en-US" b="0" dirty="0">
                <a:solidFill>
                  <a:srgbClr val="6A9955"/>
                </a:solidFill>
                <a:effectLst/>
                <a:latin typeface="JetBrains Mono" panose="02000009000000000000" pitchFamily="49" charset="0"/>
              </a:rPr>
              <a:t>// 3</a:t>
            </a:r>
            <a:endParaRPr lang="en-US" b="0" dirty="0">
              <a:solidFill>
                <a:srgbClr val="D4D4D4"/>
              </a:solidFill>
              <a:effectLst/>
              <a:latin typeface="JetBrains Mono" panose="02000009000000000000" pitchFamily="49" charset="0"/>
            </a:endParaRPr>
          </a:p>
        </p:txBody>
      </p:sp>
    </p:spTree>
    <p:extLst>
      <p:ext uri="{BB962C8B-B14F-4D97-AF65-F5344CB8AC3E}">
        <p14:creationId xmlns:p14="http://schemas.microsoft.com/office/powerpoint/2010/main" val="3955371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D0FBF6-FD7B-A368-1DB0-83098A809C72}"/>
              </a:ext>
            </a:extLst>
          </p:cNvPr>
          <p:cNvSpPr>
            <a:spLocks noGrp="1"/>
          </p:cNvSpPr>
          <p:nvPr>
            <p:ph type="title"/>
          </p:nvPr>
        </p:nvSpPr>
        <p:spPr>
          <a:xfrm>
            <a:off x="684212" y="4965333"/>
            <a:ext cx="8534400" cy="1507067"/>
          </a:xfrm>
        </p:spPr>
        <p:txBody>
          <a:bodyPr/>
          <a:lstStyle/>
          <a:p>
            <a:r>
              <a:rPr lang="es-ES" dirty="0"/>
              <a:t>Generación de funciones y eventos</a:t>
            </a:r>
          </a:p>
        </p:txBody>
      </p:sp>
      <p:sp>
        <p:nvSpPr>
          <p:cNvPr id="3" name="Marcador de contenido 2">
            <a:extLst>
              <a:ext uri="{FF2B5EF4-FFF2-40B4-BE49-F238E27FC236}">
                <a16:creationId xmlns:a16="http://schemas.microsoft.com/office/drawing/2014/main" id="{E1297726-8D18-1A6F-CEDF-71BDBCF4789A}"/>
              </a:ext>
            </a:extLst>
          </p:cNvPr>
          <p:cNvSpPr>
            <a:spLocks noGrp="1"/>
          </p:cNvSpPr>
          <p:nvPr>
            <p:ph idx="1"/>
          </p:nvPr>
        </p:nvSpPr>
        <p:spPr>
          <a:xfrm>
            <a:off x="684212" y="409217"/>
            <a:ext cx="10070874" cy="1071282"/>
          </a:xfrm>
        </p:spPr>
        <p:txBody>
          <a:bodyPr/>
          <a:lstStyle/>
          <a:p>
            <a:pPr marL="0" indent="0">
              <a:buNone/>
            </a:pPr>
            <a:r>
              <a:rPr lang="es-ES" dirty="0"/>
              <a:t>En </a:t>
            </a:r>
            <a:r>
              <a:rPr lang="es-ES" dirty="0" err="1"/>
              <a:t>runtime</a:t>
            </a:r>
            <a:r>
              <a:rPr lang="es-ES" dirty="0"/>
              <a:t>, es decir, podemos “enriquecer” el ecosistema, si vamos con control</a:t>
            </a:r>
          </a:p>
        </p:txBody>
      </p:sp>
      <p:sp>
        <p:nvSpPr>
          <p:cNvPr id="5" name="CuadroTexto 4">
            <a:extLst>
              <a:ext uri="{FF2B5EF4-FFF2-40B4-BE49-F238E27FC236}">
                <a16:creationId xmlns:a16="http://schemas.microsoft.com/office/drawing/2014/main" id="{91594548-1953-2616-8F32-05ECA5549B1C}"/>
              </a:ext>
            </a:extLst>
          </p:cNvPr>
          <p:cNvSpPr txBox="1"/>
          <p:nvPr/>
        </p:nvSpPr>
        <p:spPr>
          <a:xfrm>
            <a:off x="1990817" y="1480499"/>
            <a:ext cx="5921189" cy="1200329"/>
          </a:xfrm>
          <a:prstGeom prst="rect">
            <a:avLst/>
          </a:prstGeom>
          <a:solidFill>
            <a:srgbClr val="1E1E1E"/>
          </a:solidFill>
        </p:spPr>
        <p:txBody>
          <a:bodyPr wrap="square">
            <a:spAutoFit/>
          </a:bodyPr>
          <a:lstStyle/>
          <a:p>
            <a:r>
              <a:rPr lang="es-ES" b="0" dirty="0" err="1">
                <a:solidFill>
                  <a:srgbClr val="569CD6"/>
                </a:solidFill>
                <a:effectLst/>
                <a:latin typeface="JetBrains Mono" panose="02000009000000000000" pitchFamily="49" charset="0"/>
              </a:rPr>
              <a:t>const</a:t>
            </a:r>
            <a:r>
              <a:rPr lang="es-ES" b="0" dirty="0">
                <a:solidFill>
                  <a:srgbClr val="D4D4D4"/>
                </a:solidFill>
                <a:effectLst/>
                <a:latin typeface="JetBrains Mono" panose="02000009000000000000" pitchFamily="49" charset="0"/>
              </a:rPr>
              <a:t> </a:t>
            </a:r>
            <a:r>
              <a:rPr lang="es-ES" b="0" dirty="0" err="1">
                <a:solidFill>
                  <a:srgbClr val="DCDCAA"/>
                </a:solidFill>
                <a:effectLst/>
                <a:latin typeface="JetBrains Mono" panose="02000009000000000000" pitchFamily="49" charset="0"/>
              </a:rPr>
              <a:t>generadorDeMultiplicaciones</a:t>
            </a:r>
            <a:r>
              <a:rPr lang="es-ES" b="0" dirty="0">
                <a:solidFill>
                  <a:srgbClr val="D4D4D4"/>
                </a:solidFill>
                <a:effectLst/>
                <a:latin typeface="JetBrains Mono" panose="02000009000000000000" pitchFamily="49" charset="0"/>
              </a:rPr>
              <a:t> = (</a:t>
            </a:r>
            <a:r>
              <a:rPr lang="es-ES" b="0" dirty="0">
                <a:solidFill>
                  <a:srgbClr val="9CDCFE"/>
                </a:solidFill>
                <a:effectLst/>
                <a:latin typeface="JetBrains Mono" panose="02000009000000000000" pitchFamily="49" charset="0"/>
              </a:rPr>
              <a:t>multiplicador</a:t>
            </a:r>
            <a:r>
              <a:rPr lang="es-ES" b="0" dirty="0">
                <a:solidFill>
                  <a:srgbClr val="D4D4D4"/>
                </a:solidFill>
                <a:effectLst/>
                <a:latin typeface="JetBrains Mono" panose="02000009000000000000" pitchFamily="49" charset="0"/>
              </a:rPr>
              <a:t>: </a:t>
            </a:r>
            <a:r>
              <a:rPr lang="es-ES" b="0" dirty="0" err="1">
                <a:solidFill>
                  <a:srgbClr val="4EC9B0"/>
                </a:solidFill>
                <a:effectLst/>
                <a:latin typeface="JetBrains Mono" panose="02000009000000000000" pitchFamily="49" charset="0"/>
              </a:rPr>
              <a:t>number</a:t>
            </a:r>
            <a:r>
              <a:rPr lang="es-ES" b="0" dirty="0">
                <a:solidFill>
                  <a:srgbClr val="D4D4D4"/>
                </a:solidFill>
                <a:effectLst/>
                <a:latin typeface="JetBrains Mono" panose="02000009000000000000" pitchFamily="49" charset="0"/>
              </a:rPr>
              <a:t>) </a:t>
            </a:r>
            <a:r>
              <a:rPr lang="es-ES" b="0" dirty="0">
                <a:solidFill>
                  <a:srgbClr val="569CD6"/>
                </a:solidFill>
                <a:effectLst/>
                <a:latin typeface="JetBrains Mono" panose="02000009000000000000" pitchFamily="49" charset="0"/>
              </a:rPr>
              <a:t>=&gt;</a:t>
            </a:r>
            <a:r>
              <a:rPr lang="es-ES" b="0" dirty="0">
                <a:solidFill>
                  <a:srgbClr val="D4D4D4"/>
                </a:solidFill>
                <a:effectLst/>
                <a:latin typeface="JetBrains Mono" panose="02000009000000000000" pitchFamily="49" charset="0"/>
              </a:rPr>
              <a:t> {</a:t>
            </a:r>
          </a:p>
          <a:p>
            <a:r>
              <a:rPr lang="es-ES" b="0" dirty="0">
                <a:solidFill>
                  <a:srgbClr val="D4D4D4"/>
                </a:solidFill>
                <a:effectLst/>
                <a:latin typeface="JetBrains Mono" panose="02000009000000000000" pitchFamily="49" charset="0"/>
              </a:rPr>
              <a:t>  </a:t>
            </a:r>
            <a:r>
              <a:rPr lang="es-ES" b="0" dirty="0" err="1">
                <a:solidFill>
                  <a:srgbClr val="C586C0"/>
                </a:solidFill>
                <a:effectLst/>
                <a:latin typeface="JetBrains Mono" panose="02000009000000000000" pitchFamily="49" charset="0"/>
              </a:rPr>
              <a:t>return</a:t>
            </a:r>
            <a:r>
              <a:rPr lang="es-ES" b="0" dirty="0">
                <a:solidFill>
                  <a:srgbClr val="D4D4D4"/>
                </a:solidFill>
                <a:effectLst/>
                <a:latin typeface="JetBrains Mono" panose="02000009000000000000" pitchFamily="49" charset="0"/>
              </a:rPr>
              <a:t> (</a:t>
            </a:r>
            <a:r>
              <a:rPr lang="es-ES" b="0" dirty="0">
                <a:solidFill>
                  <a:srgbClr val="9CDCFE"/>
                </a:solidFill>
                <a:effectLst/>
                <a:latin typeface="JetBrains Mono" panose="02000009000000000000" pitchFamily="49" charset="0"/>
              </a:rPr>
              <a:t>a</a:t>
            </a:r>
            <a:r>
              <a:rPr lang="es-ES" b="0" dirty="0">
                <a:solidFill>
                  <a:srgbClr val="D4D4D4"/>
                </a:solidFill>
                <a:effectLst/>
                <a:latin typeface="JetBrains Mono" panose="02000009000000000000" pitchFamily="49" charset="0"/>
              </a:rPr>
              <a:t>: </a:t>
            </a:r>
            <a:r>
              <a:rPr lang="es-ES" b="0" dirty="0" err="1">
                <a:solidFill>
                  <a:srgbClr val="4EC9B0"/>
                </a:solidFill>
                <a:effectLst/>
                <a:latin typeface="JetBrains Mono" panose="02000009000000000000" pitchFamily="49" charset="0"/>
              </a:rPr>
              <a:t>number</a:t>
            </a:r>
            <a:r>
              <a:rPr lang="es-ES" b="0" dirty="0">
                <a:solidFill>
                  <a:srgbClr val="D4D4D4"/>
                </a:solidFill>
                <a:effectLst/>
                <a:latin typeface="JetBrains Mono" panose="02000009000000000000" pitchFamily="49" charset="0"/>
              </a:rPr>
              <a:t>) </a:t>
            </a:r>
            <a:r>
              <a:rPr lang="es-ES" b="0" dirty="0">
                <a:solidFill>
                  <a:srgbClr val="569CD6"/>
                </a:solidFill>
                <a:effectLst/>
                <a:latin typeface="JetBrains Mono" panose="02000009000000000000" pitchFamily="49" charset="0"/>
              </a:rPr>
              <a:t>=&gt;</a:t>
            </a:r>
            <a:r>
              <a:rPr lang="es-ES" b="0" dirty="0">
                <a:solidFill>
                  <a:srgbClr val="D4D4D4"/>
                </a:solidFill>
                <a:effectLst/>
                <a:latin typeface="JetBrains Mono" panose="02000009000000000000" pitchFamily="49" charset="0"/>
              </a:rPr>
              <a:t> </a:t>
            </a:r>
            <a:r>
              <a:rPr lang="es-ES" b="0" dirty="0">
                <a:solidFill>
                  <a:srgbClr val="9CDCFE"/>
                </a:solidFill>
                <a:effectLst/>
                <a:latin typeface="JetBrains Mono" panose="02000009000000000000" pitchFamily="49" charset="0"/>
              </a:rPr>
              <a:t>a</a:t>
            </a:r>
            <a:r>
              <a:rPr lang="es-ES" b="0" dirty="0">
                <a:solidFill>
                  <a:srgbClr val="D4D4D4"/>
                </a:solidFill>
                <a:effectLst/>
                <a:latin typeface="JetBrains Mono" panose="02000009000000000000" pitchFamily="49" charset="0"/>
              </a:rPr>
              <a:t> * </a:t>
            </a:r>
            <a:r>
              <a:rPr lang="es-ES" b="0" dirty="0">
                <a:solidFill>
                  <a:srgbClr val="9CDCFE"/>
                </a:solidFill>
                <a:effectLst/>
                <a:latin typeface="JetBrains Mono" panose="02000009000000000000" pitchFamily="49" charset="0"/>
              </a:rPr>
              <a:t>multiplicador</a:t>
            </a:r>
            <a:r>
              <a:rPr lang="es-ES" b="0" dirty="0">
                <a:solidFill>
                  <a:srgbClr val="D4D4D4"/>
                </a:solidFill>
                <a:effectLst/>
                <a:latin typeface="JetBrains Mono" panose="02000009000000000000" pitchFamily="49" charset="0"/>
              </a:rPr>
              <a:t>;</a:t>
            </a:r>
          </a:p>
          <a:p>
            <a:r>
              <a:rPr lang="es-ES" b="0" dirty="0">
                <a:solidFill>
                  <a:srgbClr val="D4D4D4"/>
                </a:solidFill>
                <a:effectLst/>
                <a:latin typeface="JetBrains Mono" panose="02000009000000000000" pitchFamily="49" charset="0"/>
              </a:rPr>
              <a:t>};</a:t>
            </a:r>
          </a:p>
        </p:txBody>
      </p:sp>
      <p:sp>
        <p:nvSpPr>
          <p:cNvPr id="7" name="CuadroTexto 6">
            <a:extLst>
              <a:ext uri="{FF2B5EF4-FFF2-40B4-BE49-F238E27FC236}">
                <a16:creationId xmlns:a16="http://schemas.microsoft.com/office/drawing/2014/main" id="{974BB323-F045-36C0-199D-A066CDAC6C17}"/>
              </a:ext>
            </a:extLst>
          </p:cNvPr>
          <p:cNvSpPr txBox="1"/>
          <p:nvPr/>
        </p:nvSpPr>
        <p:spPr>
          <a:xfrm>
            <a:off x="1053354" y="2834165"/>
            <a:ext cx="8273526" cy="1200329"/>
          </a:xfrm>
          <a:prstGeom prst="rect">
            <a:avLst/>
          </a:prstGeom>
          <a:solidFill>
            <a:srgbClr val="1E1E1E"/>
          </a:solidFill>
        </p:spPr>
        <p:txBody>
          <a:bodyPr wrap="square">
            <a:spAutoFit/>
          </a:bodyPr>
          <a:lstStyle/>
          <a:p>
            <a:r>
              <a:rPr lang="es-ES" b="0" dirty="0" err="1">
                <a:solidFill>
                  <a:srgbClr val="569CD6"/>
                </a:solidFill>
                <a:effectLst/>
                <a:latin typeface="JetBrains Mono" panose="02000009000000000000" pitchFamily="49" charset="0"/>
              </a:rPr>
              <a:t>const</a:t>
            </a:r>
            <a:r>
              <a:rPr lang="es-ES" b="0" dirty="0">
                <a:solidFill>
                  <a:srgbClr val="D4D4D4"/>
                </a:solidFill>
                <a:effectLst/>
                <a:latin typeface="JetBrains Mono" panose="02000009000000000000" pitchFamily="49" charset="0"/>
              </a:rPr>
              <a:t> </a:t>
            </a:r>
            <a:r>
              <a:rPr lang="es-ES" b="0" dirty="0" err="1">
                <a:solidFill>
                  <a:srgbClr val="DCDCAA"/>
                </a:solidFill>
                <a:effectLst/>
                <a:latin typeface="JetBrains Mono" panose="02000009000000000000" pitchFamily="49" charset="0"/>
              </a:rPr>
              <a:t>multiplicatePorCero</a:t>
            </a:r>
            <a:r>
              <a:rPr lang="es-ES" b="0" dirty="0">
                <a:solidFill>
                  <a:srgbClr val="D4D4D4"/>
                </a:solidFill>
                <a:effectLst/>
                <a:latin typeface="JetBrains Mono" panose="02000009000000000000" pitchFamily="49" charset="0"/>
              </a:rPr>
              <a:t> = </a:t>
            </a:r>
            <a:r>
              <a:rPr lang="es-ES" b="0" dirty="0" err="1">
                <a:solidFill>
                  <a:srgbClr val="DCDCAA"/>
                </a:solidFill>
                <a:effectLst/>
                <a:latin typeface="JetBrains Mono" panose="02000009000000000000" pitchFamily="49" charset="0"/>
              </a:rPr>
              <a:t>generadorDeMultiplicaciones</a:t>
            </a:r>
            <a:r>
              <a:rPr lang="es-ES" b="0" dirty="0">
                <a:solidFill>
                  <a:srgbClr val="D4D4D4"/>
                </a:solidFill>
                <a:effectLst/>
                <a:latin typeface="JetBrains Mono" panose="02000009000000000000" pitchFamily="49" charset="0"/>
              </a:rPr>
              <a:t>(</a:t>
            </a:r>
            <a:r>
              <a:rPr lang="es-ES" b="0" dirty="0">
                <a:solidFill>
                  <a:srgbClr val="B5CEA8"/>
                </a:solidFill>
                <a:effectLst/>
                <a:latin typeface="JetBrains Mono" panose="02000009000000000000" pitchFamily="49" charset="0"/>
              </a:rPr>
              <a:t>0</a:t>
            </a:r>
            <a:r>
              <a:rPr lang="es-ES" b="0" dirty="0">
                <a:solidFill>
                  <a:srgbClr val="D4D4D4"/>
                </a:solidFill>
                <a:effectLst/>
                <a:latin typeface="JetBrains Mono" panose="02000009000000000000" pitchFamily="49" charset="0"/>
              </a:rPr>
              <a:t>);</a:t>
            </a:r>
          </a:p>
          <a:p>
            <a:r>
              <a:rPr lang="es-ES" b="0" dirty="0" err="1">
                <a:solidFill>
                  <a:srgbClr val="DCDCAA"/>
                </a:solidFill>
                <a:effectLst/>
                <a:latin typeface="JetBrains Mono" panose="02000009000000000000" pitchFamily="49" charset="0"/>
              </a:rPr>
              <a:t>multiplicatePorCero</a:t>
            </a:r>
            <a:r>
              <a:rPr lang="es-ES" b="0" dirty="0">
                <a:solidFill>
                  <a:srgbClr val="D4D4D4"/>
                </a:solidFill>
                <a:effectLst/>
                <a:latin typeface="JetBrains Mono" panose="02000009000000000000" pitchFamily="49" charset="0"/>
              </a:rPr>
              <a:t>(</a:t>
            </a:r>
            <a:r>
              <a:rPr lang="es-ES" b="0" dirty="0">
                <a:solidFill>
                  <a:srgbClr val="B5CEA8"/>
                </a:solidFill>
                <a:effectLst/>
                <a:latin typeface="JetBrains Mono" panose="02000009000000000000" pitchFamily="49" charset="0"/>
              </a:rPr>
              <a:t>1</a:t>
            </a:r>
            <a:r>
              <a:rPr lang="es-ES" b="0" dirty="0">
                <a:solidFill>
                  <a:srgbClr val="D4D4D4"/>
                </a:solidFill>
                <a:effectLst/>
                <a:latin typeface="JetBrains Mono" panose="02000009000000000000" pitchFamily="49" charset="0"/>
              </a:rPr>
              <a:t>); </a:t>
            </a:r>
            <a:r>
              <a:rPr lang="es-ES" b="0" dirty="0">
                <a:solidFill>
                  <a:srgbClr val="6A9955"/>
                </a:solidFill>
                <a:effectLst/>
                <a:latin typeface="JetBrains Mono" panose="02000009000000000000" pitchFamily="49" charset="0"/>
              </a:rPr>
              <a:t>// 0</a:t>
            </a:r>
            <a:endParaRPr lang="es-ES" b="0" dirty="0">
              <a:solidFill>
                <a:srgbClr val="D4D4D4"/>
              </a:solidFill>
              <a:effectLst/>
              <a:latin typeface="JetBrains Mono" panose="02000009000000000000" pitchFamily="49" charset="0"/>
            </a:endParaRPr>
          </a:p>
          <a:p>
            <a:r>
              <a:rPr lang="es-ES" b="0" dirty="0" err="1">
                <a:solidFill>
                  <a:srgbClr val="DCDCAA"/>
                </a:solidFill>
                <a:effectLst/>
                <a:latin typeface="JetBrains Mono" panose="02000009000000000000" pitchFamily="49" charset="0"/>
              </a:rPr>
              <a:t>multiplicatePorCero</a:t>
            </a:r>
            <a:r>
              <a:rPr lang="es-ES" b="0" dirty="0">
                <a:solidFill>
                  <a:srgbClr val="D4D4D4"/>
                </a:solidFill>
                <a:effectLst/>
                <a:latin typeface="JetBrains Mono" panose="02000009000000000000" pitchFamily="49" charset="0"/>
              </a:rPr>
              <a:t>(</a:t>
            </a:r>
            <a:r>
              <a:rPr lang="es-ES" b="0" dirty="0">
                <a:solidFill>
                  <a:srgbClr val="B5CEA8"/>
                </a:solidFill>
                <a:effectLst/>
                <a:latin typeface="JetBrains Mono" panose="02000009000000000000" pitchFamily="49" charset="0"/>
              </a:rPr>
              <a:t>2</a:t>
            </a:r>
            <a:r>
              <a:rPr lang="es-ES" b="0" dirty="0">
                <a:solidFill>
                  <a:srgbClr val="D4D4D4"/>
                </a:solidFill>
                <a:effectLst/>
                <a:latin typeface="JetBrains Mono" panose="02000009000000000000" pitchFamily="49" charset="0"/>
              </a:rPr>
              <a:t>); </a:t>
            </a:r>
            <a:r>
              <a:rPr lang="es-ES" b="0" dirty="0">
                <a:solidFill>
                  <a:srgbClr val="6A9955"/>
                </a:solidFill>
                <a:effectLst/>
                <a:latin typeface="JetBrains Mono" panose="02000009000000000000" pitchFamily="49" charset="0"/>
              </a:rPr>
              <a:t>// 0</a:t>
            </a:r>
            <a:endParaRPr lang="es-ES" b="0" dirty="0">
              <a:solidFill>
                <a:srgbClr val="D4D4D4"/>
              </a:solidFill>
              <a:effectLst/>
              <a:latin typeface="JetBrains Mono" panose="02000009000000000000" pitchFamily="49" charset="0"/>
            </a:endParaRPr>
          </a:p>
          <a:p>
            <a:r>
              <a:rPr lang="es-ES" b="0" dirty="0" err="1">
                <a:solidFill>
                  <a:srgbClr val="DCDCAA"/>
                </a:solidFill>
                <a:effectLst/>
                <a:latin typeface="JetBrains Mono" panose="02000009000000000000" pitchFamily="49" charset="0"/>
              </a:rPr>
              <a:t>multiplicatePorCero</a:t>
            </a:r>
            <a:r>
              <a:rPr lang="es-ES" b="0" dirty="0">
                <a:solidFill>
                  <a:srgbClr val="D4D4D4"/>
                </a:solidFill>
                <a:effectLst/>
                <a:latin typeface="JetBrains Mono" panose="02000009000000000000" pitchFamily="49" charset="0"/>
              </a:rPr>
              <a:t>(</a:t>
            </a:r>
            <a:r>
              <a:rPr lang="es-ES" b="0" dirty="0">
                <a:solidFill>
                  <a:srgbClr val="B5CEA8"/>
                </a:solidFill>
                <a:effectLst/>
                <a:latin typeface="JetBrains Mono" panose="02000009000000000000" pitchFamily="49" charset="0"/>
              </a:rPr>
              <a:t>4</a:t>
            </a:r>
            <a:r>
              <a:rPr lang="es-ES" b="0" dirty="0">
                <a:solidFill>
                  <a:srgbClr val="D4D4D4"/>
                </a:solidFill>
                <a:effectLst/>
                <a:latin typeface="JetBrains Mono" panose="02000009000000000000" pitchFamily="49" charset="0"/>
              </a:rPr>
              <a:t>); </a:t>
            </a:r>
            <a:r>
              <a:rPr lang="es-ES" b="0" dirty="0">
                <a:solidFill>
                  <a:srgbClr val="6A9955"/>
                </a:solidFill>
                <a:effectLst/>
                <a:latin typeface="JetBrains Mono" panose="02000009000000000000" pitchFamily="49" charset="0"/>
              </a:rPr>
              <a:t>// 0</a:t>
            </a:r>
            <a:endParaRPr lang="es-ES" b="0" dirty="0">
              <a:solidFill>
                <a:srgbClr val="D4D4D4"/>
              </a:solidFill>
              <a:effectLst/>
              <a:latin typeface="JetBrains Mono" panose="02000009000000000000" pitchFamily="49" charset="0"/>
            </a:endParaRPr>
          </a:p>
        </p:txBody>
      </p:sp>
      <p:sp>
        <p:nvSpPr>
          <p:cNvPr id="9" name="CuadroTexto 8">
            <a:extLst>
              <a:ext uri="{FF2B5EF4-FFF2-40B4-BE49-F238E27FC236}">
                <a16:creationId xmlns:a16="http://schemas.microsoft.com/office/drawing/2014/main" id="{D8A40296-4E0A-2710-A3C6-16F6E220F345}"/>
              </a:ext>
            </a:extLst>
          </p:cNvPr>
          <p:cNvSpPr txBox="1"/>
          <p:nvPr/>
        </p:nvSpPr>
        <p:spPr>
          <a:xfrm>
            <a:off x="1627425" y="4164166"/>
            <a:ext cx="6647971" cy="646331"/>
          </a:xfrm>
          <a:prstGeom prst="rect">
            <a:avLst/>
          </a:prstGeom>
          <a:solidFill>
            <a:srgbClr val="1E1E1E"/>
          </a:solidFill>
        </p:spPr>
        <p:txBody>
          <a:bodyPr wrap="square">
            <a:spAutoFit/>
          </a:bodyPr>
          <a:lstStyle/>
          <a:p>
            <a:r>
              <a:rPr lang="es-ES" b="0" dirty="0" err="1">
                <a:solidFill>
                  <a:srgbClr val="569CD6"/>
                </a:solidFill>
                <a:effectLst/>
                <a:latin typeface="JetBrains Mono" panose="02000009000000000000" pitchFamily="49" charset="0"/>
              </a:rPr>
              <a:t>const</a:t>
            </a:r>
            <a:r>
              <a:rPr lang="es-ES" b="0" dirty="0">
                <a:solidFill>
                  <a:srgbClr val="D4D4D4"/>
                </a:solidFill>
                <a:effectLst/>
                <a:latin typeface="JetBrains Mono" panose="02000009000000000000" pitchFamily="49" charset="0"/>
              </a:rPr>
              <a:t> </a:t>
            </a:r>
            <a:r>
              <a:rPr lang="es-ES" b="0" dirty="0">
                <a:solidFill>
                  <a:srgbClr val="DCDCAA"/>
                </a:solidFill>
                <a:effectLst/>
                <a:latin typeface="JetBrains Mono" panose="02000009000000000000" pitchFamily="49" charset="0"/>
              </a:rPr>
              <a:t>duplica</a:t>
            </a:r>
            <a:r>
              <a:rPr lang="es-ES" b="0" dirty="0">
                <a:solidFill>
                  <a:srgbClr val="D4D4D4"/>
                </a:solidFill>
                <a:effectLst/>
                <a:latin typeface="JetBrains Mono" panose="02000009000000000000" pitchFamily="49" charset="0"/>
              </a:rPr>
              <a:t> = </a:t>
            </a:r>
            <a:r>
              <a:rPr lang="es-ES" b="0" dirty="0" err="1">
                <a:solidFill>
                  <a:srgbClr val="DCDCAA"/>
                </a:solidFill>
                <a:effectLst/>
                <a:latin typeface="JetBrains Mono" panose="02000009000000000000" pitchFamily="49" charset="0"/>
              </a:rPr>
              <a:t>generadorDeMultiplicaciones</a:t>
            </a:r>
            <a:r>
              <a:rPr lang="es-ES" b="0" dirty="0">
                <a:solidFill>
                  <a:srgbClr val="D4D4D4"/>
                </a:solidFill>
                <a:effectLst/>
                <a:latin typeface="JetBrains Mono" panose="02000009000000000000" pitchFamily="49" charset="0"/>
              </a:rPr>
              <a:t>(</a:t>
            </a:r>
            <a:r>
              <a:rPr lang="es-ES" b="0" dirty="0">
                <a:solidFill>
                  <a:srgbClr val="B5CEA8"/>
                </a:solidFill>
                <a:effectLst/>
                <a:latin typeface="JetBrains Mono" panose="02000009000000000000" pitchFamily="49" charset="0"/>
              </a:rPr>
              <a:t>2</a:t>
            </a:r>
            <a:r>
              <a:rPr lang="es-ES" b="0" dirty="0">
                <a:solidFill>
                  <a:srgbClr val="D4D4D4"/>
                </a:solidFill>
                <a:effectLst/>
                <a:latin typeface="JetBrains Mono" panose="02000009000000000000" pitchFamily="49" charset="0"/>
              </a:rPr>
              <a:t>);</a:t>
            </a:r>
          </a:p>
          <a:p>
            <a:r>
              <a:rPr lang="es-ES" b="0" dirty="0">
                <a:solidFill>
                  <a:srgbClr val="DCDCAA"/>
                </a:solidFill>
                <a:effectLst/>
                <a:latin typeface="JetBrains Mono" panose="02000009000000000000" pitchFamily="49" charset="0"/>
              </a:rPr>
              <a:t>duplica</a:t>
            </a:r>
            <a:r>
              <a:rPr lang="es-ES" b="0" dirty="0">
                <a:solidFill>
                  <a:srgbClr val="D4D4D4"/>
                </a:solidFill>
                <a:effectLst/>
                <a:latin typeface="JetBrains Mono" panose="02000009000000000000" pitchFamily="49" charset="0"/>
              </a:rPr>
              <a:t>(</a:t>
            </a:r>
            <a:r>
              <a:rPr lang="es-ES" b="0" dirty="0">
                <a:solidFill>
                  <a:srgbClr val="B5CEA8"/>
                </a:solidFill>
                <a:effectLst/>
                <a:latin typeface="JetBrains Mono" panose="02000009000000000000" pitchFamily="49" charset="0"/>
              </a:rPr>
              <a:t>2</a:t>
            </a:r>
            <a:r>
              <a:rPr lang="es-ES" b="0" dirty="0">
                <a:solidFill>
                  <a:srgbClr val="D4D4D4"/>
                </a:solidFill>
                <a:effectLst/>
                <a:latin typeface="JetBrains Mono" panose="02000009000000000000" pitchFamily="49" charset="0"/>
              </a:rPr>
              <a:t>); </a:t>
            </a:r>
            <a:r>
              <a:rPr lang="es-ES" b="0" dirty="0">
                <a:solidFill>
                  <a:srgbClr val="6A9955"/>
                </a:solidFill>
                <a:effectLst/>
                <a:latin typeface="JetBrains Mono" panose="02000009000000000000" pitchFamily="49" charset="0"/>
              </a:rPr>
              <a:t>// 4</a:t>
            </a:r>
            <a:endParaRPr lang="es-ES" b="0" dirty="0">
              <a:solidFill>
                <a:srgbClr val="D4D4D4"/>
              </a:solidFill>
              <a:effectLst/>
              <a:latin typeface="JetBrains Mono" panose="02000009000000000000" pitchFamily="49" charset="0"/>
            </a:endParaRPr>
          </a:p>
        </p:txBody>
      </p:sp>
    </p:spTree>
    <p:extLst>
      <p:ext uri="{BB962C8B-B14F-4D97-AF65-F5344CB8AC3E}">
        <p14:creationId xmlns:p14="http://schemas.microsoft.com/office/powerpoint/2010/main" val="2679742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9" name="Rectangle 48">
            <a:extLst>
              <a:ext uri="{FF2B5EF4-FFF2-40B4-BE49-F238E27FC236}">
                <a16:creationId xmlns:a16="http://schemas.microsoft.com/office/drawing/2014/main" id="{FCEE9B67-9938-421E-9567-2C9C94D24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6F1735-92FE-47AE-B57A-4EEEFCE7207C}"/>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Ciudadanía de primera clase</a:t>
            </a:r>
          </a:p>
        </p:txBody>
      </p:sp>
      <p:pic>
        <p:nvPicPr>
          <p:cNvPr id="4" name="Picture 4" descr="Calles en una intersección">
            <a:extLst>
              <a:ext uri="{FF2B5EF4-FFF2-40B4-BE49-F238E27FC236}">
                <a16:creationId xmlns:a16="http://schemas.microsoft.com/office/drawing/2014/main" id="{382BCA85-A0F5-ECCD-3A8E-68159E714AAD}"/>
              </a:ext>
            </a:extLst>
          </p:cNvPr>
          <p:cNvPicPr>
            <a:picLocks noGrp="1" noChangeAspect="1"/>
          </p:cNvPicPr>
          <p:nvPr>
            <p:ph idx="1"/>
          </p:nvPr>
        </p:nvPicPr>
        <p:blipFill rotWithShape="1">
          <a:blip r:embed="rId2"/>
          <a:srcRect l="28476" r="20783"/>
          <a:stretch/>
        </p:blipFill>
        <p:spPr>
          <a:xfrm>
            <a:off x="20" y="10"/>
            <a:ext cx="4639713" cy="6857990"/>
          </a:xfrm>
          <a:prstGeom prst="rect">
            <a:avLst/>
          </a:prstGeom>
          <a:ln>
            <a:noFill/>
          </a:ln>
          <a:effectLst>
            <a:outerShdw blurRad="292100" dist="139700" dir="2700000" algn="tl" rotWithShape="0">
              <a:srgbClr val="333333">
                <a:alpha val="65000"/>
              </a:srgbClr>
            </a:outerShdw>
          </a:effectLst>
        </p:spPr>
      </p:pic>
      <p:grpSp>
        <p:nvGrpSpPr>
          <p:cNvPr id="51" name="Group 50">
            <a:extLst>
              <a:ext uri="{FF2B5EF4-FFF2-40B4-BE49-F238E27FC236}">
                <a16:creationId xmlns:a16="http://schemas.microsoft.com/office/drawing/2014/main" id="{130AC028-10AD-4428-B3C2-64DB5FAA4F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2" name="Straight Connector 51">
              <a:extLst>
                <a:ext uri="{FF2B5EF4-FFF2-40B4-BE49-F238E27FC236}">
                  <a16:creationId xmlns:a16="http://schemas.microsoft.com/office/drawing/2014/main" id="{D4B41C67-F870-46F6-8ECA-541261FF1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F2CBCCC-0A55-4E16-9F19-0E93B44920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9B83D073-0698-43F0-97F3-4AD7AA2EF7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09C3D866-FAD0-4C22-A662-BE3EA905F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643185A9-A762-4C2F-9D01-EEB6F344A2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03091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CEAE3-B6CB-F1B0-D4F9-01192061E363}"/>
              </a:ext>
            </a:extLst>
          </p:cNvPr>
          <p:cNvSpPr>
            <a:spLocks noGrp="1"/>
          </p:cNvSpPr>
          <p:nvPr>
            <p:ph type="title"/>
          </p:nvPr>
        </p:nvSpPr>
        <p:spPr/>
        <p:txBody>
          <a:bodyPr/>
          <a:lstStyle/>
          <a:p>
            <a:r>
              <a:rPr lang="es-ES" dirty="0"/>
              <a:t>¿Qué es la ciudadanía de primera clase?</a:t>
            </a:r>
          </a:p>
        </p:txBody>
      </p:sp>
      <p:sp>
        <p:nvSpPr>
          <p:cNvPr id="3" name="Marcador de contenido 2">
            <a:extLst>
              <a:ext uri="{FF2B5EF4-FFF2-40B4-BE49-F238E27FC236}">
                <a16:creationId xmlns:a16="http://schemas.microsoft.com/office/drawing/2014/main" id="{E7EBC69D-D5B9-5B7D-AAB0-80769CBFD687}"/>
              </a:ext>
            </a:extLst>
          </p:cNvPr>
          <p:cNvSpPr>
            <a:spLocks noGrp="1"/>
          </p:cNvSpPr>
          <p:nvPr>
            <p:ph idx="1"/>
          </p:nvPr>
        </p:nvSpPr>
        <p:spPr/>
        <p:txBody>
          <a:bodyPr/>
          <a:lstStyle/>
          <a:p>
            <a:pPr marL="0" indent="0">
              <a:buNone/>
            </a:pPr>
            <a:r>
              <a:rPr lang="es-ES" dirty="0"/>
              <a:t>Una entidad que permite la mayoría de operaciones disponibles a otras entidades:</a:t>
            </a:r>
          </a:p>
          <a:p>
            <a:r>
              <a:rPr lang="es-ES" dirty="0"/>
              <a:t>Pasarse como argumento de una función (input)</a:t>
            </a:r>
          </a:p>
          <a:p>
            <a:r>
              <a:rPr lang="es-ES" dirty="0"/>
              <a:t>Devolverse de una función (output)</a:t>
            </a:r>
          </a:p>
          <a:p>
            <a:r>
              <a:rPr lang="es-ES" dirty="0"/>
              <a:t>Asignarse una variable</a:t>
            </a:r>
          </a:p>
        </p:txBody>
      </p:sp>
    </p:spTree>
    <p:extLst>
      <p:ext uri="{BB962C8B-B14F-4D97-AF65-F5344CB8AC3E}">
        <p14:creationId xmlns:p14="http://schemas.microsoft.com/office/powerpoint/2010/main" val="2192976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063915-070C-7449-4FAD-7639F67A74DA}"/>
              </a:ext>
            </a:extLst>
          </p:cNvPr>
          <p:cNvSpPr>
            <a:spLocks noGrp="1"/>
          </p:cNvSpPr>
          <p:nvPr>
            <p:ph type="title"/>
          </p:nvPr>
        </p:nvSpPr>
        <p:spPr/>
        <p:txBody>
          <a:bodyPr/>
          <a:lstStyle/>
          <a:p>
            <a:r>
              <a:rPr lang="es-ES" dirty="0"/>
              <a:t>Ciudadanía de segunda clase</a:t>
            </a:r>
          </a:p>
        </p:txBody>
      </p:sp>
      <p:sp>
        <p:nvSpPr>
          <p:cNvPr id="3" name="Marcador de contenido 2">
            <a:extLst>
              <a:ext uri="{FF2B5EF4-FFF2-40B4-BE49-F238E27FC236}">
                <a16:creationId xmlns:a16="http://schemas.microsoft.com/office/drawing/2014/main" id="{A21685EE-96A2-37EB-EA45-B5C3DB809ACC}"/>
              </a:ext>
            </a:extLst>
          </p:cNvPr>
          <p:cNvSpPr>
            <a:spLocks noGrp="1"/>
          </p:cNvSpPr>
          <p:nvPr>
            <p:ph idx="1"/>
          </p:nvPr>
        </p:nvSpPr>
        <p:spPr/>
        <p:txBody>
          <a:bodyPr/>
          <a:lstStyle/>
          <a:p>
            <a:pPr marL="0" indent="0">
              <a:buNone/>
            </a:pPr>
            <a:r>
              <a:rPr lang="es-ES" dirty="0"/>
              <a:t>Un término un poco absurdo, que tiene ciertas restricciones en comparación:</a:t>
            </a:r>
          </a:p>
          <a:p>
            <a:r>
              <a:rPr lang="es-ES" dirty="0"/>
              <a:t>No puede ser asignado a una variable</a:t>
            </a:r>
          </a:p>
          <a:p>
            <a:r>
              <a:rPr lang="es-ES" dirty="0"/>
              <a:t>O pasado como parámetro</a:t>
            </a:r>
          </a:p>
          <a:p>
            <a:r>
              <a:rPr lang="es-ES" dirty="0"/>
              <a:t>O devuelto de una función</a:t>
            </a:r>
          </a:p>
          <a:p>
            <a:pPr marL="0" indent="0">
              <a:buNone/>
            </a:pPr>
            <a:r>
              <a:rPr lang="es-ES" dirty="0"/>
              <a:t>Una clase sería el ejemplo idóneo de esta casuística</a:t>
            </a:r>
          </a:p>
        </p:txBody>
      </p:sp>
    </p:spTree>
    <p:extLst>
      <p:ext uri="{BB962C8B-B14F-4D97-AF65-F5344CB8AC3E}">
        <p14:creationId xmlns:p14="http://schemas.microsoft.com/office/powerpoint/2010/main" val="1470555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1" name="Rectangle 40">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rca de exclamación sobre fondo amarillo">
            <a:extLst>
              <a:ext uri="{FF2B5EF4-FFF2-40B4-BE49-F238E27FC236}">
                <a16:creationId xmlns:a16="http://schemas.microsoft.com/office/drawing/2014/main" id="{506DBA01-B35B-171E-714B-0024F0D22B7B}"/>
              </a:ext>
            </a:extLst>
          </p:cNvPr>
          <p:cNvPicPr>
            <a:picLocks noChangeAspect="1"/>
          </p:cNvPicPr>
          <p:nvPr/>
        </p:nvPicPr>
        <p:blipFill rotWithShape="1">
          <a:blip r:embed="rId2">
            <a:alphaModFix amt="40000"/>
          </a:blip>
          <a:srcRect t="25000"/>
          <a:stretch/>
        </p:blipFill>
        <p:spPr>
          <a:xfrm>
            <a:off x="-3175" y="10"/>
            <a:ext cx="12192000" cy="6857990"/>
          </a:xfrm>
          <a:prstGeom prst="rect">
            <a:avLst/>
          </a:prstGeom>
        </p:spPr>
      </p:pic>
      <p:sp>
        <p:nvSpPr>
          <p:cNvPr id="2" name="Título 1">
            <a:extLst>
              <a:ext uri="{FF2B5EF4-FFF2-40B4-BE49-F238E27FC236}">
                <a16:creationId xmlns:a16="http://schemas.microsoft.com/office/drawing/2014/main" id="{24B24086-E219-5B90-6896-682881BD3408}"/>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dirty="0"/>
              <a:t>Antes de nada</a:t>
            </a:r>
          </a:p>
        </p:txBody>
      </p:sp>
    </p:spTree>
    <p:extLst>
      <p:ext uri="{BB962C8B-B14F-4D97-AF65-F5344CB8AC3E}">
        <p14:creationId xmlns:p14="http://schemas.microsoft.com/office/powerpoint/2010/main" val="1840485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162000"/>
                <a:satMod val="200000"/>
                <a:lumMod val="124000"/>
              </a:schemeClr>
            </a:gs>
            <a:gs pos="100000">
              <a:schemeClr val="bg1">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E1502E16-A78C-4A80-AD10-3646FBB87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gradFill>
            <a:gsLst>
              <a:gs pos="10000">
                <a:schemeClr val="bg1">
                  <a:tint val="97000"/>
                  <a:hueMod val="92000"/>
                  <a:satMod val="169000"/>
                  <a:lumMod val="164000"/>
                </a:schemeClr>
              </a:gs>
              <a:gs pos="100000">
                <a:schemeClr val="bg1">
                  <a:shade val="96000"/>
                  <a:satMod val="120000"/>
                  <a:lumMod val="90000"/>
                </a:schemeClr>
              </a:gs>
            </a:gsLst>
            <a:lin ang="612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mpecabezas blanco con una pieza roja">
            <a:extLst>
              <a:ext uri="{FF2B5EF4-FFF2-40B4-BE49-F238E27FC236}">
                <a16:creationId xmlns:a16="http://schemas.microsoft.com/office/drawing/2014/main" id="{94035316-ABF2-B2E2-EE24-0A323FE84F61}"/>
              </a:ext>
            </a:extLst>
          </p:cNvPr>
          <p:cNvPicPr>
            <a:picLocks noChangeAspect="1"/>
          </p:cNvPicPr>
          <p:nvPr/>
        </p:nvPicPr>
        <p:blipFill rotWithShape="1">
          <a:blip r:embed="rId2">
            <a:alphaModFix amt="25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882E2B15-D31C-A006-57DD-D743378E38E2}"/>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dirty="0"/>
              <a:t>¿Se </a:t>
            </a:r>
            <a:r>
              <a:rPr lang="en-US" sz="4800" dirty="0" err="1"/>
              <a:t>diferencia</a:t>
            </a:r>
            <a:r>
              <a:rPr lang="en-US" sz="4800" dirty="0"/>
              <a:t> </a:t>
            </a:r>
            <a:r>
              <a:rPr lang="en-US" sz="4800" dirty="0" err="1"/>
              <a:t>en</a:t>
            </a:r>
            <a:r>
              <a:rPr lang="en-US" sz="4800" dirty="0"/>
              <a:t> algo de un closure?</a:t>
            </a:r>
          </a:p>
        </p:txBody>
      </p:sp>
      <p:grpSp>
        <p:nvGrpSpPr>
          <p:cNvPr id="21" name="Group 20">
            <a:extLst>
              <a:ext uri="{FF2B5EF4-FFF2-40B4-BE49-F238E27FC236}">
                <a16:creationId xmlns:a16="http://schemas.microsoft.com/office/drawing/2014/main" id="{480356AB-9A93-4182-A651-EA8B6FBEC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9144"/>
            <a:ext cx="6080656" cy="6163733"/>
            <a:chOff x="6108170" y="8467"/>
            <a:chExt cx="6080656" cy="6163733"/>
          </a:xfrm>
        </p:grpSpPr>
        <p:cxnSp>
          <p:nvCxnSpPr>
            <p:cNvPr id="22" name="Straight Connector 21">
              <a:extLst>
                <a:ext uri="{FF2B5EF4-FFF2-40B4-BE49-F238E27FC236}">
                  <a16:creationId xmlns:a16="http://schemas.microsoft.com/office/drawing/2014/main" id="{1F5E6DE5-AFDF-4DB1-8A57-2F7E983150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0C6613A-BBD4-4437-9C57-48C63BFEB1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1294476-0F69-46CD-8D18-EB2D5EBAA4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03AC8C6-3EED-40C0-88BC-9D4BF88CA7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65E0775-E822-48E1-AE9A-D14545435E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52542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a señalando un mapa">
            <a:extLst>
              <a:ext uri="{FF2B5EF4-FFF2-40B4-BE49-F238E27FC236}">
                <a16:creationId xmlns:a16="http://schemas.microsoft.com/office/drawing/2014/main" id="{A4D1ACCA-FD49-F964-2116-4214723652CE}"/>
              </a:ext>
            </a:extLst>
          </p:cNvPr>
          <p:cNvPicPr>
            <a:picLocks noChangeAspect="1"/>
          </p:cNvPicPr>
          <p:nvPr/>
        </p:nvPicPr>
        <p:blipFill rotWithShape="1">
          <a:blip r:embed="rId2">
            <a:alphaModFix amt="35000"/>
          </a:blip>
          <a:srcRect b="15730"/>
          <a:stretch/>
        </p:blipFill>
        <p:spPr>
          <a:xfrm>
            <a:off x="3174" y="10"/>
            <a:ext cx="12192000" cy="6857990"/>
          </a:xfrm>
          <a:prstGeom prst="rect">
            <a:avLst/>
          </a:prstGeom>
        </p:spPr>
      </p:pic>
      <p:sp>
        <p:nvSpPr>
          <p:cNvPr id="2" name="Título 1">
            <a:extLst>
              <a:ext uri="{FF2B5EF4-FFF2-40B4-BE49-F238E27FC236}">
                <a16:creationId xmlns:a16="http://schemas.microsoft.com/office/drawing/2014/main" id="{B32F81E7-6256-BB0B-42FF-EC62C5315783}"/>
              </a:ext>
            </a:extLst>
          </p:cNvPr>
          <p:cNvSpPr>
            <a:spLocks noGrp="1"/>
          </p:cNvSpPr>
          <p:nvPr>
            <p:ph type="title"/>
          </p:nvPr>
        </p:nvSpPr>
        <p:spPr>
          <a:xfrm>
            <a:off x="684212" y="4487332"/>
            <a:ext cx="8534400" cy="1507067"/>
          </a:xfrm>
        </p:spPr>
        <p:txBody>
          <a:bodyPr>
            <a:normAutofit/>
          </a:bodyPr>
          <a:lstStyle/>
          <a:p>
            <a:r>
              <a:rPr lang="es-ES" dirty="0"/>
              <a:t>¡¡Aviso a navegantes!!</a:t>
            </a:r>
          </a:p>
        </p:txBody>
      </p:sp>
      <p:sp>
        <p:nvSpPr>
          <p:cNvPr id="3" name="Marcador de contenido 2">
            <a:extLst>
              <a:ext uri="{FF2B5EF4-FFF2-40B4-BE49-F238E27FC236}">
                <a16:creationId xmlns:a16="http://schemas.microsoft.com/office/drawing/2014/main" id="{D578740B-0850-3D8C-07AD-460BA7B858B0}"/>
              </a:ext>
            </a:extLst>
          </p:cNvPr>
          <p:cNvSpPr>
            <a:spLocks noGrp="1"/>
          </p:cNvSpPr>
          <p:nvPr>
            <p:ph idx="1"/>
          </p:nvPr>
        </p:nvSpPr>
        <p:spPr>
          <a:xfrm>
            <a:off x="684212" y="685800"/>
            <a:ext cx="8534400" cy="3615267"/>
          </a:xfrm>
        </p:spPr>
        <p:txBody>
          <a:bodyPr>
            <a:normAutofit/>
          </a:bodyPr>
          <a:lstStyle/>
          <a:p>
            <a:pPr marL="0" indent="0">
              <a:buNone/>
            </a:pPr>
            <a:r>
              <a:rPr lang="es-ES" dirty="0">
                <a:solidFill>
                  <a:schemeClr val="tx1"/>
                </a:solidFill>
              </a:rPr>
              <a:t>Al terminar la charla se compartirá el acceso:</a:t>
            </a:r>
          </a:p>
          <a:p>
            <a:r>
              <a:rPr lang="es-ES" dirty="0">
                <a:solidFill>
                  <a:schemeClr val="tx1"/>
                </a:solidFill>
              </a:rPr>
              <a:t>A la grabación</a:t>
            </a:r>
          </a:p>
          <a:p>
            <a:r>
              <a:rPr lang="es-ES" dirty="0">
                <a:solidFill>
                  <a:schemeClr val="tx1"/>
                </a:solidFill>
              </a:rPr>
              <a:t>A las diapositivas</a:t>
            </a:r>
          </a:p>
          <a:p>
            <a:r>
              <a:rPr lang="es-ES" dirty="0">
                <a:solidFill>
                  <a:schemeClr val="tx1"/>
                </a:solidFill>
              </a:rPr>
              <a:t>A los recursos de la sesión</a:t>
            </a:r>
          </a:p>
        </p:txBody>
      </p:sp>
    </p:spTree>
    <p:extLst>
      <p:ext uri="{BB962C8B-B14F-4D97-AF65-F5344CB8AC3E}">
        <p14:creationId xmlns:p14="http://schemas.microsoft.com/office/powerpoint/2010/main" val="1280098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40C0CA-FB69-B905-D2CB-B03EDE648D06}"/>
              </a:ext>
            </a:extLst>
          </p:cNvPr>
          <p:cNvSpPr>
            <a:spLocks noGrp="1"/>
          </p:cNvSpPr>
          <p:nvPr>
            <p:ph type="title"/>
          </p:nvPr>
        </p:nvSpPr>
        <p:spPr/>
        <p:txBody>
          <a:bodyPr/>
          <a:lstStyle/>
          <a:p>
            <a:r>
              <a:rPr lang="es-ES" dirty="0"/>
              <a:t>No debería…</a:t>
            </a:r>
          </a:p>
        </p:txBody>
      </p:sp>
      <p:sp>
        <p:nvSpPr>
          <p:cNvPr id="3" name="Marcador de contenido 2">
            <a:extLst>
              <a:ext uri="{FF2B5EF4-FFF2-40B4-BE49-F238E27FC236}">
                <a16:creationId xmlns:a16="http://schemas.microsoft.com/office/drawing/2014/main" id="{6218B21C-3C85-E05F-5DF5-AEEC7C276FE2}"/>
              </a:ext>
            </a:extLst>
          </p:cNvPr>
          <p:cNvSpPr>
            <a:spLocks noGrp="1"/>
          </p:cNvSpPr>
          <p:nvPr>
            <p:ph idx="1"/>
          </p:nvPr>
        </p:nvSpPr>
        <p:spPr/>
        <p:txBody>
          <a:bodyPr/>
          <a:lstStyle/>
          <a:p>
            <a:pPr marL="0" indent="0">
              <a:buNone/>
            </a:pPr>
            <a:r>
              <a:rPr lang="es-ES" dirty="0"/>
              <a:t>La ciudadanía de primera clase y un </a:t>
            </a:r>
            <a:r>
              <a:rPr lang="es-ES" dirty="0" err="1"/>
              <a:t>closure</a:t>
            </a:r>
            <a:r>
              <a:rPr lang="es-ES" dirty="0"/>
              <a:t>…</a:t>
            </a:r>
          </a:p>
          <a:p>
            <a:r>
              <a:rPr lang="es-ES" dirty="0"/>
              <a:t>Son diseño e implementación en JavaScript</a:t>
            </a:r>
          </a:p>
          <a:p>
            <a:pPr marL="0" indent="0">
              <a:buNone/>
            </a:pPr>
            <a:r>
              <a:rPr lang="es-ES" dirty="0"/>
              <a:t>Esto significa que el concepto se implementa con </a:t>
            </a:r>
            <a:r>
              <a:rPr lang="es-ES" dirty="0" err="1"/>
              <a:t>closures</a:t>
            </a:r>
            <a:r>
              <a:rPr lang="es-ES" dirty="0"/>
              <a:t>, en JavaScript, diferentes lenguajes proveen de diferentes herramientas.</a:t>
            </a:r>
          </a:p>
        </p:txBody>
      </p:sp>
    </p:spTree>
    <p:extLst>
      <p:ext uri="{BB962C8B-B14F-4D97-AF65-F5344CB8AC3E}">
        <p14:creationId xmlns:p14="http://schemas.microsoft.com/office/powerpoint/2010/main" val="1895063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ente de cámara">
            <a:extLst>
              <a:ext uri="{FF2B5EF4-FFF2-40B4-BE49-F238E27FC236}">
                <a16:creationId xmlns:a16="http://schemas.microsoft.com/office/drawing/2014/main" id="{BB926DCA-1CD6-35EF-DEE6-7EA490735324}"/>
              </a:ext>
            </a:extLst>
          </p:cNvPr>
          <p:cNvPicPr>
            <a:picLocks noChangeAspect="1"/>
          </p:cNvPicPr>
          <p:nvPr/>
        </p:nvPicPr>
        <p:blipFill rotWithShape="1">
          <a:blip r:embed="rId2">
            <a:alphaModFix amt="40000"/>
          </a:blip>
          <a:srcRect t="5659" b="10071"/>
          <a:stretch/>
        </p:blipFill>
        <p:spPr>
          <a:xfrm>
            <a:off x="-3175" y="10"/>
            <a:ext cx="12192000" cy="6857990"/>
          </a:xfrm>
          <a:prstGeom prst="rect">
            <a:avLst/>
          </a:prstGeom>
        </p:spPr>
      </p:pic>
      <p:sp>
        <p:nvSpPr>
          <p:cNvPr id="2" name="Título 1">
            <a:extLst>
              <a:ext uri="{FF2B5EF4-FFF2-40B4-BE49-F238E27FC236}">
                <a16:creationId xmlns:a16="http://schemas.microsoft.com/office/drawing/2014/main" id="{EB546612-425D-ADCA-89E9-27E44CCEB226}"/>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¿Cómo implementarías el concepto?</a:t>
            </a:r>
          </a:p>
        </p:txBody>
      </p:sp>
    </p:spTree>
    <p:extLst>
      <p:ext uri="{BB962C8B-B14F-4D97-AF65-F5344CB8AC3E}">
        <p14:creationId xmlns:p14="http://schemas.microsoft.com/office/powerpoint/2010/main" val="3149851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117CAA-1D8D-7683-F392-C6EFF0DCC52C}"/>
              </a:ext>
            </a:extLst>
          </p:cNvPr>
          <p:cNvSpPr>
            <a:spLocks noGrp="1"/>
          </p:cNvSpPr>
          <p:nvPr>
            <p:ph type="title"/>
          </p:nvPr>
        </p:nvSpPr>
        <p:spPr/>
        <p:txBody>
          <a:bodyPr/>
          <a:lstStyle/>
          <a:p>
            <a:r>
              <a:rPr lang="es-ES" dirty="0"/>
              <a:t>Adentrándonos en el concepto</a:t>
            </a:r>
          </a:p>
        </p:txBody>
      </p:sp>
      <p:sp>
        <p:nvSpPr>
          <p:cNvPr id="3" name="Marcador de contenido 2">
            <a:extLst>
              <a:ext uri="{FF2B5EF4-FFF2-40B4-BE49-F238E27FC236}">
                <a16:creationId xmlns:a16="http://schemas.microsoft.com/office/drawing/2014/main" id="{1ACC94DE-1755-A498-BBA6-78CFE84D0DFC}"/>
              </a:ext>
            </a:extLst>
          </p:cNvPr>
          <p:cNvSpPr>
            <a:spLocks noGrp="1"/>
          </p:cNvSpPr>
          <p:nvPr>
            <p:ph idx="1"/>
          </p:nvPr>
        </p:nvSpPr>
        <p:spPr/>
        <p:txBody>
          <a:bodyPr/>
          <a:lstStyle/>
          <a:p>
            <a:pPr marL="0" indent="0">
              <a:buNone/>
            </a:pPr>
            <a:r>
              <a:rPr lang="es-ES" dirty="0"/>
              <a:t>Pero entonces, si la ciudadanía es de primera clase, ¿cómo llamamos a esos ciudadanos?</a:t>
            </a:r>
          </a:p>
          <a:p>
            <a:pPr marL="0" indent="0">
              <a:buNone/>
            </a:pPr>
            <a:r>
              <a:rPr lang="es-ES" dirty="0"/>
              <a:t>Es decir, si son funciones ¿cómo distinguimos a una función de primera clase con otra de segunda clase?</a:t>
            </a:r>
          </a:p>
        </p:txBody>
      </p:sp>
    </p:spTree>
    <p:extLst>
      <p:ext uri="{BB962C8B-B14F-4D97-AF65-F5344CB8AC3E}">
        <p14:creationId xmlns:p14="http://schemas.microsoft.com/office/powerpoint/2010/main" val="764849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89" name="Straight Connector 88">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99" name="Rectangle 98">
            <a:extLst>
              <a:ext uri="{FF2B5EF4-FFF2-40B4-BE49-F238E27FC236}">
                <a16:creationId xmlns:a16="http://schemas.microsoft.com/office/drawing/2014/main" id="{FCEE9B67-9938-421E-9567-2C9C94D24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B3D96D1-F14C-D64C-6977-90BA7A561BD7}"/>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Alto orden</a:t>
            </a:r>
          </a:p>
        </p:txBody>
      </p:sp>
      <p:pic>
        <p:nvPicPr>
          <p:cNvPr id="18" name="Picture 17" descr="Alpinistas en la nieve">
            <a:extLst>
              <a:ext uri="{FF2B5EF4-FFF2-40B4-BE49-F238E27FC236}">
                <a16:creationId xmlns:a16="http://schemas.microsoft.com/office/drawing/2014/main" id="{B1489EF1-53C9-E194-C383-F90CD09D61BF}"/>
              </a:ext>
            </a:extLst>
          </p:cNvPr>
          <p:cNvPicPr>
            <a:picLocks noChangeAspect="1"/>
          </p:cNvPicPr>
          <p:nvPr/>
        </p:nvPicPr>
        <p:blipFill rotWithShape="1">
          <a:blip r:embed="rId2"/>
          <a:srcRect l="21703" r="33137" b="-1"/>
          <a:stretch/>
        </p:blipFill>
        <p:spPr>
          <a:xfrm>
            <a:off x="20" y="10"/>
            <a:ext cx="4639713" cy="6857990"/>
          </a:xfrm>
          <a:prstGeom prst="rect">
            <a:avLst/>
          </a:prstGeom>
          <a:ln>
            <a:noFill/>
          </a:ln>
          <a:effectLst>
            <a:outerShdw blurRad="292100" dist="139700" dir="2700000" algn="tl" rotWithShape="0">
              <a:srgbClr val="333333">
                <a:alpha val="65000"/>
              </a:srgbClr>
            </a:outerShdw>
          </a:effectLst>
        </p:spPr>
      </p:pic>
      <p:grpSp>
        <p:nvGrpSpPr>
          <p:cNvPr id="101" name="Group 100">
            <a:extLst>
              <a:ext uri="{FF2B5EF4-FFF2-40B4-BE49-F238E27FC236}">
                <a16:creationId xmlns:a16="http://schemas.microsoft.com/office/drawing/2014/main" id="{130AC028-10AD-4428-B3C2-64DB5FAA4F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2" name="Straight Connector 101">
              <a:extLst>
                <a:ext uri="{FF2B5EF4-FFF2-40B4-BE49-F238E27FC236}">
                  <a16:creationId xmlns:a16="http://schemas.microsoft.com/office/drawing/2014/main" id="{D4B41C67-F870-46F6-8ECA-541261FF1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CF2CBCCC-0A55-4E16-9F19-0E93B44920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9B83D073-0698-43F0-97F3-4AD7AA2EF7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09C3D866-FAD0-4C22-A662-BE3EA905F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643185A9-A762-4C2F-9D01-EEB6F344A2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95973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816AE0-AE9A-EB23-4FFF-304B4651B72A}"/>
              </a:ext>
            </a:extLst>
          </p:cNvPr>
          <p:cNvSpPr>
            <a:spLocks noGrp="1"/>
          </p:cNvSpPr>
          <p:nvPr>
            <p:ph type="title"/>
          </p:nvPr>
        </p:nvSpPr>
        <p:spPr/>
        <p:txBody>
          <a:bodyPr/>
          <a:lstStyle/>
          <a:p>
            <a:r>
              <a:rPr lang="es-ES" dirty="0"/>
              <a:t>¿Qué es algo de alto orden?</a:t>
            </a:r>
          </a:p>
        </p:txBody>
      </p:sp>
      <p:sp>
        <p:nvSpPr>
          <p:cNvPr id="3" name="Marcador de contenido 2">
            <a:extLst>
              <a:ext uri="{FF2B5EF4-FFF2-40B4-BE49-F238E27FC236}">
                <a16:creationId xmlns:a16="http://schemas.microsoft.com/office/drawing/2014/main" id="{8ECE4C8D-55E2-0EF2-607A-A8472AFC25D0}"/>
              </a:ext>
            </a:extLst>
          </p:cNvPr>
          <p:cNvSpPr>
            <a:spLocks noGrp="1"/>
          </p:cNvSpPr>
          <p:nvPr>
            <p:ph idx="1"/>
          </p:nvPr>
        </p:nvSpPr>
        <p:spPr/>
        <p:txBody>
          <a:bodyPr/>
          <a:lstStyle/>
          <a:p>
            <a:pPr marL="0" indent="0">
              <a:buNone/>
            </a:pPr>
            <a:r>
              <a:rPr lang="es-ES" dirty="0"/>
              <a:t>No, no tiene que ver con la orden 66</a:t>
            </a:r>
          </a:p>
          <a:p>
            <a:r>
              <a:rPr lang="es-ES" dirty="0"/>
              <a:t>Es un elemento de primer nivel en la programación</a:t>
            </a:r>
          </a:p>
          <a:p>
            <a:r>
              <a:rPr lang="es-ES" dirty="0"/>
              <a:t>Un estilo de programación que puede usar primitivos y no primitivos como valores</a:t>
            </a:r>
          </a:p>
          <a:p>
            <a:r>
              <a:rPr lang="es-ES" dirty="0"/>
              <a:t>Para este contexto, es similar a la ciudadanía de primera clase</a:t>
            </a:r>
          </a:p>
          <a:p>
            <a:pPr marL="0" indent="0">
              <a:buNone/>
            </a:pPr>
            <a:r>
              <a:rPr lang="es-ES" dirty="0"/>
              <a:t>La entidad más conocida de este grupo son las Funciones de Alto Orden, que veremos a continuación</a:t>
            </a:r>
          </a:p>
        </p:txBody>
      </p:sp>
    </p:spTree>
    <p:extLst>
      <p:ext uri="{BB962C8B-B14F-4D97-AF65-F5344CB8AC3E}">
        <p14:creationId xmlns:p14="http://schemas.microsoft.com/office/powerpoint/2010/main" val="32009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597E5D-5884-DCBD-CC6E-080D912ED5FC}"/>
              </a:ext>
            </a:extLst>
          </p:cNvPr>
          <p:cNvSpPr>
            <a:spLocks noGrp="1"/>
          </p:cNvSpPr>
          <p:nvPr>
            <p:ph type="title"/>
          </p:nvPr>
        </p:nvSpPr>
        <p:spPr/>
        <p:txBody>
          <a:bodyPr/>
          <a:lstStyle/>
          <a:p>
            <a:r>
              <a:rPr lang="es-ES" dirty="0"/>
              <a:t>Elementos de alto orden</a:t>
            </a:r>
          </a:p>
        </p:txBody>
      </p:sp>
      <p:sp>
        <p:nvSpPr>
          <p:cNvPr id="3" name="Marcador de contenido 2">
            <a:extLst>
              <a:ext uri="{FF2B5EF4-FFF2-40B4-BE49-F238E27FC236}">
                <a16:creationId xmlns:a16="http://schemas.microsoft.com/office/drawing/2014/main" id="{88C0C1C3-C7AB-A3E7-7AEF-E153B1D4EB2D}"/>
              </a:ext>
            </a:extLst>
          </p:cNvPr>
          <p:cNvSpPr>
            <a:spLocks noGrp="1"/>
          </p:cNvSpPr>
          <p:nvPr>
            <p:ph idx="1"/>
          </p:nvPr>
        </p:nvSpPr>
        <p:spPr/>
        <p:txBody>
          <a:bodyPr/>
          <a:lstStyle/>
          <a:p>
            <a:pPr marL="0" indent="0">
              <a:buNone/>
            </a:pPr>
            <a:r>
              <a:rPr lang="es-ES" dirty="0"/>
              <a:t>Existen distintos elementos de alto orden, veremos los siguientes:</a:t>
            </a:r>
          </a:p>
          <a:p>
            <a:r>
              <a:rPr lang="es-ES" dirty="0"/>
              <a:t>Funciones de alto orden</a:t>
            </a:r>
          </a:p>
          <a:p>
            <a:r>
              <a:rPr lang="es-ES" dirty="0"/>
              <a:t>Componentes de alto orden (orientado a </a:t>
            </a:r>
            <a:r>
              <a:rPr lang="es-ES" dirty="0" err="1"/>
              <a:t>React</a:t>
            </a:r>
            <a:r>
              <a:rPr lang="es-ES" dirty="0"/>
              <a:t>)</a:t>
            </a:r>
          </a:p>
        </p:txBody>
      </p:sp>
    </p:spTree>
    <p:extLst>
      <p:ext uri="{BB962C8B-B14F-4D97-AF65-F5344CB8AC3E}">
        <p14:creationId xmlns:p14="http://schemas.microsoft.com/office/powerpoint/2010/main" val="2933657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63C7F2-517B-23A3-BDBF-4150427A44E7}"/>
              </a:ext>
            </a:extLst>
          </p:cNvPr>
          <p:cNvSpPr>
            <a:spLocks noGrp="1"/>
          </p:cNvSpPr>
          <p:nvPr>
            <p:ph type="title"/>
          </p:nvPr>
        </p:nvSpPr>
        <p:spPr/>
        <p:txBody>
          <a:bodyPr/>
          <a:lstStyle/>
          <a:p>
            <a:r>
              <a:rPr lang="es-ES" dirty="0"/>
              <a:t>Función de alto orden</a:t>
            </a:r>
          </a:p>
        </p:txBody>
      </p:sp>
      <p:sp>
        <p:nvSpPr>
          <p:cNvPr id="3" name="Marcador de contenido 2">
            <a:extLst>
              <a:ext uri="{FF2B5EF4-FFF2-40B4-BE49-F238E27FC236}">
                <a16:creationId xmlns:a16="http://schemas.microsoft.com/office/drawing/2014/main" id="{F3DFB965-3675-F792-4B65-01F8B69EFECD}"/>
              </a:ext>
            </a:extLst>
          </p:cNvPr>
          <p:cNvSpPr>
            <a:spLocks noGrp="1"/>
          </p:cNvSpPr>
          <p:nvPr>
            <p:ph idx="1"/>
          </p:nvPr>
        </p:nvSpPr>
        <p:spPr/>
        <p:txBody>
          <a:bodyPr/>
          <a:lstStyle/>
          <a:p>
            <a:pPr marL="0" indent="0">
              <a:buNone/>
            </a:pPr>
            <a:r>
              <a:rPr lang="es-ES" b="1" dirty="0"/>
              <a:t>H</a:t>
            </a:r>
            <a:r>
              <a:rPr lang="es-ES" dirty="0"/>
              <a:t>igh-</a:t>
            </a:r>
            <a:r>
              <a:rPr lang="es-ES" b="1" dirty="0" err="1"/>
              <a:t>O</a:t>
            </a:r>
            <a:r>
              <a:rPr lang="es-ES" dirty="0" err="1"/>
              <a:t>rder</a:t>
            </a:r>
            <a:r>
              <a:rPr lang="es-ES" dirty="0"/>
              <a:t> </a:t>
            </a:r>
            <a:r>
              <a:rPr lang="es-ES" b="1" dirty="0" err="1"/>
              <a:t>F</a:t>
            </a:r>
            <a:r>
              <a:rPr lang="es-ES" dirty="0" err="1"/>
              <a:t>unctions</a:t>
            </a:r>
            <a:r>
              <a:rPr lang="es-ES" dirty="0"/>
              <a:t> o </a:t>
            </a:r>
            <a:r>
              <a:rPr lang="es-ES" b="1" dirty="0" err="1"/>
              <a:t>HOF</a:t>
            </a:r>
            <a:r>
              <a:rPr lang="es-ES" dirty="0" err="1"/>
              <a:t>s</a:t>
            </a:r>
            <a:endParaRPr lang="es-ES" dirty="0"/>
          </a:p>
          <a:p>
            <a:pPr marL="0" indent="0">
              <a:buNone/>
            </a:pPr>
            <a:r>
              <a:rPr lang="es-ES" dirty="0"/>
              <a:t>Su definición oficial dice que cumplen una o más de estas condiciones:</a:t>
            </a:r>
          </a:p>
          <a:p>
            <a:r>
              <a:rPr lang="es-ES" dirty="0"/>
              <a:t>Reciben como input una o más funciones</a:t>
            </a:r>
          </a:p>
          <a:p>
            <a:r>
              <a:rPr lang="es-ES" dirty="0"/>
              <a:t>Devuelven como output una o más funciones</a:t>
            </a:r>
          </a:p>
          <a:p>
            <a:pPr marL="0" indent="0">
              <a:buNone/>
            </a:pPr>
            <a:endParaRPr lang="es-ES" dirty="0"/>
          </a:p>
          <a:p>
            <a:pPr marL="0" indent="0">
              <a:buNone/>
            </a:pPr>
            <a:r>
              <a:rPr lang="es-ES" dirty="0"/>
              <a:t>Es decir, </a:t>
            </a:r>
            <a:r>
              <a:rPr lang="es-ES" dirty="0" err="1"/>
              <a:t>closures</a:t>
            </a:r>
            <a:r>
              <a:rPr lang="es-ES" dirty="0"/>
              <a:t>, un </a:t>
            </a:r>
            <a:r>
              <a:rPr lang="es-ES" dirty="0" err="1"/>
              <a:t>closure</a:t>
            </a:r>
            <a:r>
              <a:rPr lang="es-ES" dirty="0"/>
              <a:t> puede recibir una función o devolver otra.</a:t>
            </a:r>
          </a:p>
          <a:p>
            <a:pPr marL="0" indent="0">
              <a:buNone/>
            </a:pPr>
            <a:endParaRPr lang="es-ES" dirty="0"/>
          </a:p>
        </p:txBody>
      </p:sp>
    </p:spTree>
    <p:extLst>
      <p:ext uri="{BB962C8B-B14F-4D97-AF65-F5344CB8AC3E}">
        <p14:creationId xmlns:p14="http://schemas.microsoft.com/office/powerpoint/2010/main" val="2213447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F9AE1-C6EA-DC8E-668D-6BC4976615C2}"/>
              </a:ext>
            </a:extLst>
          </p:cNvPr>
          <p:cNvSpPr>
            <a:spLocks noGrp="1"/>
          </p:cNvSpPr>
          <p:nvPr>
            <p:ph type="title"/>
          </p:nvPr>
        </p:nvSpPr>
        <p:spPr/>
        <p:txBody>
          <a:bodyPr/>
          <a:lstStyle/>
          <a:p>
            <a:r>
              <a:rPr lang="es-ES" dirty="0"/>
              <a:t>Componente de Alto Orden</a:t>
            </a:r>
          </a:p>
        </p:txBody>
      </p:sp>
      <p:sp>
        <p:nvSpPr>
          <p:cNvPr id="3" name="Marcador de contenido 2">
            <a:extLst>
              <a:ext uri="{FF2B5EF4-FFF2-40B4-BE49-F238E27FC236}">
                <a16:creationId xmlns:a16="http://schemas.microsoft.com/office/drawing/2014/main" id="{45345BAB-1A51-A6B5-494D-CFF3A8A39255}"/>
              </a:ext>
            </a:extLst>
          </p:cNvPr>
          <p:cNvSpPr>
            <a:spLocks noGrp="1"/>
          </p:cNvSpPr>
          <p:nvPr>
            <p:ph idx="1"/>
          </p:nvPr>
        </p:nvSpPr>
        <p:spPr/>
        <p:txBody>
          <a:bodyPr/>
          <a:lstStyle/>
          <a:p>
            <a:pPr marL="0" indent="0">
              <a:buNone/>
            </a:pPr>
            <a:r>
              <a:rPr lang="es-ES" b="1" dirty="0"/>
              <a:t>H</a:t>
            </a:r>
            <a:r>
              <a:rPr lang="es-ES" dirty="0"/>
              <a:t>igh-</a:t>
            </a:r>
            <a:r>
              <a:rPr lang="es-ES" b="1" dirty="0" err="1"/>
              <a:t>O</a:t>
            </a:r>
            <a:r>
              <a:rPr lang="es-ES" dirty="0" err="1"/>
              <a:t>rder</a:t>
            </a:r>
            <a:r>
              <a:rPr lang="es-ES" dirty="0"/>
              <a:t> </a:t>
            </a:r>
            <a:r>
              <a:rPr lang="es-ES" b="1" dirty="0" err="1"/>
              <a:t>C</a:t>
            </a:r>
            <a:r>
              <a:rPr lang="es-ES" dirty="0" err="1"/>
              <a:t>omponents</a:t>
            </a:r>
            <a:r>
              <a:rPr lang="es-ES" dirty="0"/>
              <a:t> o </a:t>
            </a:r>
            <a:r>
              <a:rPr lang="es-ES" b="1" dirty="0" err="1"/>
              <a:t>HOC</a:t>
            </a:r>
            <a:r>
              <a:rPr lang="es-ES" dirty="0" err="1"/>
              <a:t>s</a:t>
            </a:r>
            <a:r>
              <a:rPr lang="es-ES" dirty="0"/>
              <a:t>, proveen de contexto al </a:t>
            </a:r>
            <a:r>
              <a:rPr lang="es-ES" dirty="0" err="1"/>
              <a:t>children</a:t>
            </a:r>
            <a:endParaRPr lang="es-ES" dirty="0"/>
          </a:p>
        </p:txBody>
      </p:sp>
      <p:sp>
        <p:nvSpPr>
          <p:cNvPr id="5" name="CuadroTexto 4">
            <a:extLst>
              <a:ext uri="{FF2B5EF4-FFF2-40B4-BE49-F238E27FC236}">
                <a16:creationId xmlns:a16="http://schemas.microsoft.com/office/drawing/2014/main" id="{A392E93C-9454-6035-0FF0-5FB4C769B373}"/>
              </a:ext>
            </a:extLst>
          </p:cNvPr>
          <p:cNvSpPr txBox="1"/>
          <p:nvPr/>
        </p:nvSpPr>
        <p:spPr>
          <a:xfrm>
            <a:off x="684212" y="2889697"/>
            <a:ext cx="6107502" cy="923330"/>
          </a:xfrm>
          <a:prstGeom prst="rect">
            <a:avLst/>
          </a:prstGeom>
          <a:solidFill>
            <a:srgbClr val="1E1E1E"/>
          </a:solidFill>
        </p:spPr>
        <p:txBody>
          <a:bodyPr wrap="square">
            <a:spAutoFit/>
          </a:bodyPr>
          <a:lstStyle/>
          <a:p>
            <a:r>
              <a:rPr lang="en-US" b="0" dirty="0">
                <a:solidFill>
                  <a:srgbClr val="808080"/>
                </a:solidFill>
                <a:effectLst/>
                <a:latin typeface="JetBrains Mono" panose="02000009000000000000" pitchFamily="49" charset="0"/>
              </a:rPr>
              <a:t>&lt;</a:t>
            </a:r>
            <a:r>
              <a:rPr lang="en-US" b="0" dirty="0" err="1">
                <a:solidFill>
                  <a:srgbClr val="4EC9B0"/>
                </a:solidFill>
                <a:effectLst/>
                <a:latin typeface="JetBrains Mono" panose="02000009000000000000" pitchFamily="49" charset="0"/>
              </a:rPr>
              <a:t>Context.Provider</a:t>
            </a:r>
            <a:r>
              <a:rPr lang="en-US" b="0" dirty="0">
                <a:solidFill>
                  <a:srgbClr val="808080"/>
                </a:solidFill>
                <a:effectLst/>
                <a:latin typeface="JetBrains Mono" panose="02000009000000000000" pitchFamily="49" charset="0"/>
              </a:rPr>
              <a:t>&gt;</a:t>
            </a:r>
            <a:endParaRPr lang="en-US" b="0" dirty="0">
              <a:solidFill>
                <a:srgbClr val="D4D4D4"/>
              </a:solidFill>
              <a:effectLst/>
              <a:latin typeface="JetBrains Mono" panose="02000009000000000000" pitchFamily="49" charset="0"/>
            </a:endParaRPr>
          </a:p>
          <a:p>
            <a:r>
              <a:rPr lang="en-US" b="0" dirty="0">
                <a:solidFill>
                  <a:srgbClr val="D4D4D4"/>
                </a:solidFill>
                <a:effectLst/>
                <a:latin typeface="JetBrains Mono" panose="02000009000000000000" pitchFamily="49" charset="0"/>
              </a:rPr>
              <a:t>    </a:t>
            </a:r>
            <a:r>
              <a:rPr lang="en-US" b="0" dirty="0">
                <a:solidFill>
                  <a:srgbClr val="808080"/>
                </a:solidFill>
                <a:effectLst/>
                <a:latin typeface="JetBrains Mono" panose="02000009000000000000" pitchFamily="49" charset="0"/>
              </a:rPr>
              <a:t>&lt;</a:t>
            </a:r>
            <a:r>
              <a:rPr lang="en-US" b="0" dirty="0" err="1">
                <a:solidFill>
                  <a:srgbClr val="4EC9B0"/>
                </a:solidFill>
                <a:effectLst/>
                <a:latin typeface="JetBrains Mono" panose="02000009000000000000" pitchFamily="49" charset="0"/>
              </a:rPr>
              <a:t>ChildrenComponentWithoutContext</a:t>
            </a:r>
            <a:r>
              <a:rPr lang="en-US" b="0" dirty="0">
                <a:solidFill>
                  <a:srgbClr val="D4D4D4"/>
                </a:solidFill>
                <a:effectLst/>
                <a:latin typeface="JetBrains Mono" panose="02000009000000000000" pitchFamily="49" charset="0"/>
              </a:rPr>
              <a:t> </a:t>
            </a:r>
            <a:r>
              <a:rPr lang="en-US" b="0" dirty="0">
                <a:solidFill>
                  <a:srgbClr val="808080"/>
                </a:solidFill>
                <a:effectLst/>
                <a:latin typeface="JetBrains Mono" panose="02000009000000000000" pitchFamily="49" charset="0"/>
              </a:rPr>
              <a:t>/&gt;</a:t>
            </a:r>
            <a:endParaRPr lang="en-US" b="0" dirty="0">
              <a:solidFill>
                <a:srgbClr val="D4D4D4"/>
              </a:solidFill>
              <a:effectLst/>
              <a:latin typeface="JetBrains Mono" panose="02000009000000000000" pitchFamily="49" charset="0"/>
            </a:endParaRPr>
          </a:p>
          <a:p>
            <a:r>
              <a:rPr lang="en-US" b="0" dirty="0">
                <a:solidFill>
                  <a:srgbClr val="808080"/>
                </a:solidFill>
                <a:effectLst/>
                <a:latin typeface="JetBrains Mono" panose="02000009000000000000" pitchFamily="49" charset="0"/>
              </a:rPr>
              <a:t>&lt;/</a:t>
            </a:r>
            <a:r>
              <a:rPr lang="en-US" b="0" dirty="0" err="1">
                <a:solidFill>
                  <a:srgbClr val="4EC9B0"/>
                </a:solidFill>
                <a:effectLst/>
                <a:latin typeface="JetBrains Mono" panose="02000009000000000000" pitchFamily="49" charset="0"/>
              </a:rPr>
              <a:t>Context.Provider</a:t>
            </a:r>
            <a:r>
              <a:rPr lang="en-US" b="0" dirty="0">
                <a:solidFill>
                  <a:srgbClr val="808080"/>
                </a:solidFill>
                <a:effectLst/>
                <a:latin typeface="JetBrains Mono" panose="02000009000000000000" pitchFamily="49" charset="0"/>
              </a:rPr>
              <a:t>&gt;</a:t>
            </a:r>
            <a:endParaRPr lang="en-US" b="0" dirty="0">
              <a:solidFill>
                <a:srgbClr val="D4D4D4"/>
              </a:solidFill>
              <a:effectLst/>
              <a:latin typeface="JetBrains Mono" panose="02000009000000000000" pitchFamily="49" charset="0"/>
            </a:endParaRPr>
          </a:p>
        </p:txBody>
      </p:sp>
    </p:spTree>
    <p:extLst>
      <p:ext uri="{BB962C8B-B14F-4D97-AF65-F5344CB8AC3E}">
        <p14:creationId xmlns:p14="http://schemas.microsoft.com/office/powerpoint/2010/main" val="3106963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ítulo 1">
            <a:extLst>
              <a:ext uri="{FF2B5EF4-FFF2-40B4-BE49-F238E27FC236}">
                <a16:creationId xmlns:a16="http://schemas.microsoft.com/office/drawing/2014/main" id="{ED310046-9743-28FC-20FC-C456D1AE127B}"/>
              </a:ext>
            </a:extLst>
          </p:cNvPr>
          <p:cNvSpPr>
            <a:spLocks noGrp="1"/>
          </p:cNvSpPr>
          <p:nvPr>
            <p:ph type="title"/>
          </p:nvPr>
        </p:nvSpPr>
        <p:spPr>
          <a:xfrm>
            <a:off x="684211" y="685799"/>
            <a:ext cx="8420877" cy="2971801"/>
          </a:xfrm>
        </p:spPr>
        <p:txBody>
          <a:bodyPr vert="horz" lIns="91440" tIns="45720" rIns="91440" bIns="45720" rtlCol="0" anchor="b">
            <a:normAutofit/>
          </a:bodyPr>
          <a:lstStyle/>
          <a:p>
            <a:r>
              <a:rPr lang="en-US" sz="4800" dirty="0" err="1"/>
              <a:t>Recapitulemos</a:t>
            </a:r>
            <a:r>
              <a:rPr lang="en-US" sz="4800" dirty="0"/>
              <a:t>…</a:t>
            </a:r>
          </a:p>
        </p:txBody>
      </p:sp>
    </p:spTree>
    <p:extLst>
      <p:ext uri="{BB962C8B-B14F-4D97-AF65-F5344CB8AC3E}">
        <p14:creationId xmlns:p14="http://schemas.microsoft.com/office/powerpoint/2010/main" val="2477840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9BF530-064C-B677-42DD-0A4EC323F70A}"/>
              </a:ext>
            </a:extLst>
          </p:cNvPr>
          <p:cNvSpPr>
            <a:spLocks noGrp="1"/>
          </p:cNvSpPr>
          <p:nvPr>
            <p:ph type="title"/>
          </p:nvPr>
        </p:nvSpPr>
        <p:spPr/>
        <p:txBody>
          <a:bodyPr/>
          <a:lstStyle/>
          <a:p>
            <a:r>
              <a:rPr lang="es-ES" dirty="0"/>
              <a:t>Conceptos revisitados</a:t>
            </a:r>
          </a:p>
        </p:txBody>
      </p:sp>
      <p:sp>
        <p:nvSpPr>
          <p:cNvPr id="3" name="Marcador de contenido 2">
            <a:extLst>
              <a:ext uri="{FF2B5EF4-FFF2-40B4-BE49-F238E27FC236}">
                <a16:creationId xmlns:a16="http://schemas.microsoft.com/office/drawing/2014/main" id="{92325C7C-413A-310A-69F5-389A5E967F96}"/>
              </a:ext>
            </a:extLst>
          </p:cNvPr>
          <p:cNvSpPr>
            <a:spLocks noGrp="1"/>
          </p:cNvSpPr>
          <p:nvPr>
            <p:ph idx="1"/>
          </p:nvPr>
        </p:nvSpPr>
        <p:spPr/>
        <p:txBody>
          <a:bodyPr/>
          <a:lstStyle/>
          <a:p>
            <a:pPr marL="0" indent="0">
              <a:buNone/>
            </a:pPr>
            <a:r>
              <a:rPr lang="es-ES" dirty="0"/>
              <a:t>Hemos visto ciudadanías, alto orden y </a:t>
            </a:r>
            <a:r>
              <a:rPr lang="es-ES" dirty="0" err="1"/>
              <a:t>closures</a:t>
            </a:r>
            <a:r>
              <a:rPr lang="es-ES" dirty="0"/>
              <a:t>.</a:t>
            </a:r>
          </a:p>
          <a:p>
            <a:pPr marL="0" indent="0">
              <a:buNone/>
            </a:pPr>
            <a:endParaRPr lang="es-ES" dirty="0"/>
          </a:p>
          <a:p>
            <a:pPr marL="0" indent="0">
              <a:buNone/>
            </a:pPr>
            <a:r>
              <a:rPr lang="es-ES" dirty="0"/>
              <a:t>La ciudadanía de primera clase permite algunas operaciones comunes (actuar como un valor) que la ciudadanía “de segunda” no permite (una clase no puede ser devuelta de una función, una instancia sí).</a:t>
            </a:r>
          </a:p>
          <a:p>
            <a:pPr marL="0" indent="0">
              <a:buNone/>
            </a:pPr>
            <a:r>
              <a:rPr lang="es-ES" dirty="0"/>
              <a:t>El alto orden, para pasar entidades y devolverlas, y como un </a:t>
            </a:r>
            <a:r>
              <a:rPr lang="es-ES" dirty="0" err="1"/>
              <a:t>closure</a:t>
            </a:r>
            <a:r>
              <a:rPr lang="es-ES" dirty="0"/>
              <a:t> en JavaScript es una función de alto orden</a:t>
            </a:r>
          </a:p>
        </p:txBody>
      </p:sp>
    </p:spTree>
    <p:extLst>
      <p:ext uri="{BB962C8B-B14F-4D97-AF65-F5344CB8AC3E}">
        <p14:creationId xmlns:p14="http://schemas.microsoft.com/office/powerpoint/2010/main" val="4128955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B885EF5-1F86-18E4-F385-FAB65A6BEF3C}"/>
              </a:ext>
            </a:extLst>
          </p:cNvPr>
          <p:cNvSpPr>
            <a:spLocks noGrp="1"/>
          </p:cNvSpPr>
          <p:nvPr>
            <p:ph type="title"/>
          </p:nvPr>
        </p:nvSpPr>
        <p:spPr>
          <a:xfrm>
            <a:off x="684212" y="485244"/>
            <a:ext cx="8534400" cy="1507067"/>
          </a:xfrm>
        </p:spPr>
        <p:txBody>
          <a:bodyPr>
            <a:normAutofit/>
          </a:bodyPr>
          <a:lstStyle/>
          <a:p>
            <a:r>
              <a:rPr lang="es-ES"/>
              <a:t>Presentación</a:t>
            </a:r>
            <a:endParaRPr lang="es-ES" dirty="0"/>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Marcador de contenido 2">
            <a:extLst>
              <a:ext uri="{FF2B5EF4-FFF2-40B4-BE49-F238E27FC236}">
                <a16:creationId xmlns:a16="http://schemas.microsoft.com/office/drawing/2014/main" id="{E06F7364-CEAF-C1F8-7CCF-ED2C6DB86C7E}"/>
              </a:ext>
            </a:extLst>
          </p:cNvPr>
          <p:cNvSpPr>
            <a:spLocks noGrp="1"/>
          </p:cNvSpPr>
          <p:nvPr>
            <p:ph idx="1"/>
          </p:nvPr>
        </p:nvSpPr>
        <p:spPr>
          <a:xfrm>
            <a:off x="684212" y="2068511"/>
            <a:ext cx="8534400" cy="3615267"/>
          </a:xfrm>
        </p:spPr>
        <p:txBody>
          <a:bodyPr>
            <a:normAutofit/>
          </a:bodyPr>
          <a:lstStyle/>
          <a:p>
            <a:pPr marL="0" indent="0">
              <a:buNone/>
            </a:pPr>
            <a:r>
              <a:rPr lang="es-ES">
                <a:solidFill>
                  <a:schemeClr val="tx1"/>
                </a:solidFill>
              </a:rPr>
              <a:t>Soy Pepe, actualmente desarrollador de front-end, trabajando con React y TypeScript. Y casi siempre trasteando con distintas tecnologías.</a:t>
            </a:r>
            <a:endParaRPr lang="es-ES" dirty="0">
              <a:solidFill>
                <a:schemeClr val="tx1"/>
              </a:solidFill>
            </a:endParaRPr>
          </a:p>
        </p:txBody>
      </p:sp>
    </p:spTree>
    <p:extLst>
      <p:ext uri="{BB962C8B-B14F-4D97-AF65-F5344CB8AC3E}">
        <p14:creationId xmlns:p14="http://schemas.microsoft.com/office/powerpoint/2010/main" val="216475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ABAD60-99B2-54BA-BD66-0457AA63F559}"/>
              </a:ext>
            </a:extLst>
          </p:cNvPr>
          <p:cNvSpPr>
            <a:spLocks noGrp="1"/>
          </p:cNvSpPr>
          <p:nvPr>
            <p:ph type="title"/>
          </p:nvPr>
        </p:nvSpPr>
        <p:spPr/>
        <p:txBody>
          <a:bodyPr/>
          <a:lstStyle/>
          <a:p>
            <a:r>
              <a:rPr lang="es-ES" dirty="0"/>
              <a:t>Dudas</a:t>
            </a:r>
          </a:p>
        </p:txBody>
      </p:sp>
      <p:sp>
        <p:nvSpPr>
          <p:cNvPr id="3" name="Marcador de contenido 2">
            <a:extLst>
              <a:ext uri="{FF2B5EF4-FFF2-40B4-BE49-F238E27FC236}">
                <a16:creationId xmlns:a16="http://schemas.microsoft.com/office/drawing/2014/main" id="{03A425BE-2F50-61B2-D95C-5D222A0C18BF}"/>
              </a:ext>
            </a:extLst>
          </p:cNvPr>
          <p:cNvSpPr>
            <a:spLocks noGrp="1"/>
          </p:cNvSpPr>
          <p:nvPr>
            <p:ph idx="1"/>
          </p:nvPr>
        </p:nvSpPr>
        <p:spPr/>
        <p:txBody>
          <a:bodyPr/>
          <a:lstStyle/>
          <a:p>
            <a:pPr marL="0" indent="0">
              <a:buNone/>
            </a:pPr>
            <a:r>
              <a:rPr lang="es-ES" dirty="0"/>
              <a:t>Son conceptos complejos y algo teóricos, ahora podría ser un muy buen momento para comentar las dudas.</a:t>
            </a:r>
          </a:p>
        </p:txBody>
      </p:sp>
    </p:spTree>
    <p:extLst>
      <p:ext uri="{BB962C8B-B14F-4D97-AF65-F5344CB8AC3E}">
        <p14:creationId xmlns:p14="http://schemas.microsoft.com/office/powerpoint/2010/main" val="1367607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568BE2-1AD5-C7F8-994A-40C9E555532A}"/>
              </a:ext>
            </a:extLst>
          </p:cNvPr>
          <p:cNvSpPr>
            <a:spLocks noGrp="1"/>
          </p:cNvSpPr>
          <p:nvPr>
            <p:ph type="title"/>
          </p:nvPr>
        </p:nvSpPr>
        <p:spPr/>
        <p:txBody>
          <a:bodyPr/>
          <a:lstStyle/>
          <a:p>
            <a:r>
              <a:rPr lang="es-ES" dirty="0"/>
              <a:t>Caminos abiertos</a:t>
            </a:r>
          </a:p>
        </p:txBody>
      </p:sp>
      <p:sp>
        <p:nvSpPr>
          <p:cNvPr id="3" name="Marcador de contenido 2">
            <a:extLst>
              <a:ext uri="{FF2B5EF4-FFF2-40B4-BE49-F238E27FC236}">
                <a16:creationId xmlns:a16="http://schemas.microsoft.com/office/drawing/2014/main" id="{8438602E-6A5F-AD2C-EABF-7A525C569C2E}"/>
              </a:ext>
            </a:extLst>
          </p:cNvPr>
          <p:cNvSpPr>
            <a:spLocks noGrp="1"/>
          </p:cNvSpPr>
          <p:nvPr>
            <p:ph idx="1"/>
          </p:nvPr>
        </p:nvSpPr>
        <p:spPr/>
        <p:txBody>
          <a:bodyPr/>
          <a:lstStyle/>
          <a:p>
            <a:pPr marL="0" indent="0">
              <a:buNone/>
            </a:pPr>
            <a:r>
              <a:rPr lang="es-ES" dirty="0"/>
              <a:t>Ahora podemos entender que trabajar con contextos puede ser más sencillo, y que las funciones se pueden adaptar según los valores del </a:t>
            </a:r>
            <a:r>
              <a:rPr lang="es-ES" dirty="0" err="1"/>
              <a:t>runtime</a:t>
            </a:r>
            <a:r>
              <a:rPr lang="es-ES" dirty="0"/>
              <a:t>.</a:t>
            </a:r>
          </a:p>
          <a:p>
            <a:pPr marL="0" indent="0">
              <a:buNone/>
            </a:pPr>
            <a:r>
              <a:rPr lang="es-ES" dirty="0"/>
              <a:t>El contexto de un </a:t>
            </a:r>
            <a:r>
              <a:rPr lang="es-ES" dirty="0" err="1"/>
              <a:t>closure</a:t>
            </a:r>
            <a:r>
              <a:rPr lang="es-ES" dirty="0"/>
              <a:t> puede dar ideas sobre cómo implementar algunos conceptos, o incluso crear algunos nuevos.</a:t>
            </a:r>
          </a:p>
        </p:txBody>
      </p:sp>
    </p:spTree>
    <p:extLst>
      <p:ext uri="{BB962C8B-B14F-4D97-AF65-F5344CB8AC3E}">
        <p14:creationId xmlns:p14="http://schemas.microsoft.com/office/powerpoint/2010/main" val="656110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447184-BFD9-11D1-D636-CB1212CAECE9}"/>
              </a:ext>
            </a:extLst>
          </p:cNvPr>
          <p:cNvSpPr>
            <a:spLocks noGrp="1"/>
          </p:cNvSpPr>
          <p:nvPr>
            <p:ph type="title"/>
          </p:nvPr>
        </p:nvSpPr>
        <p:spPr/>
        <p:txBody>
          <a:bodyPr/>
          <a:lstStyle/>
          <a:p>
            <a:r>
              <a:rPr lang="es-ES" dirty="0"/>
              <a:t>Fin de la serie</a:t>
            </a:r>
          </a:p>
        </p:txBody>
      </p:sp>
      <p:sp>
        <p:nvSpPr>
          <p:cNvPr id="3" name="Marcador de contenido 2">
            <a:extLst>
              <a:ext uri="{FF2B5EF4-FFF2-40B4-BE49-F238E27FC236}">
                <a16:creationId xmlns:a16="http://schemas.microsoft.com/office/drawing/2014/main" id="{C913EBBF-2781-721E-63BA-413C933B9E4E}"/>
              </a:ext>
            </a:extLst>
          </p:cNvPr>
          <p:cNvSpPr>
            <a:spLocks noGrp="1"/>
          </p:cNvSpPr>
          <p:nvPr>
            <p:ph idx="1"/>
          </p:nvPr>
        </p:nvSpPr>
        <p:spPr/>
        <p:txBody>
          <a:bodyPr/>
          <a:lstStyle/>
          <a:p>
            <a:pPr marL="0" indent="0">
              <a:buNone/>
            </a:pPr>
            <a:r>
              <a:rPr lang="es-ES" dirty="0"/>
              <a:t>Al menos… por ahora.</a:t>
            </a:r>
          </a:p>
        </p:txBody>
      </p:sp>
    </p:spTree>
    <p:extLst>
      <p:ext uri="{BB962C8B-B14F-4D97-AF65-F5344CB8AC3E}">
        <p14:creationId xmlns:p14="http://schemas.microsoft.com/office/powerpoint/2010/main" val="570293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C9AB42-0E97-C3C0-C0A5-2F63DA4B5EE7}"/>
              </a:ext>
            </a:extLst>
          </p:cNvPr>
          <p:cNvSpPr>
            <a:spLocks noGrp="1"/>
          </p:cNvSpPr>
          <p:nvPr>
            <p:ph type="title"/>
          </p:nvPr>
        </p:nvSpPr>
        <p:spPr/>
        <p:txBody>
          <a:bodyPr/>
          <a:lstStyle/>
          <a:p>
            <a:r>
              <a:rPr lang="es-ES" dirty="0"/>
              <a:t>¿Por dónde podría investigar más?</a:t>
            </a:r>
          </a:p>
        </p:txBody>
      </p:sp>
      <p:sp>
        <p:nvSpPr>
          <p:cNvPr id="3" name="Marcador de contenido 2">
            <a:extLst>
              <a:ext uri="{FF2B5EF4-FFF2-40B4-BE49-F238E27FC236}">
                <a16:creationId xmlns:a16="http://schemas.microsoft.com/office/drawing/2014/main" id="{011FE2B1-0FC8-10D9-A61E-FFE5E9AE0565}"/>
              </a:ext>
            </a:extLst>
          </p:cNvPr>
          <p:cNvSpPr>
            <a:spLocks noGrp="1"/>
          </p:cNvSpPr>
          <p:nvPr>
            <p:ph idx="1"/>
          </p:nvPr>
        </p:nvSpPr>
        <p:spPr/>
        <p:txBody>
          <a:bodyPr/>
          <a:lstStyle/>
          <a:p>
            <a:r>
              <a:rPr lang="es-ES" dirty="0"/>
              <a:t>Localidad</a:t>
            </a:r>
          </a:p>
          <a:p>
            <a:r>
              <a:rPr lang="es-ES" dirty="0"/>
              <a:t>Inmutabilidad (programación funcional y estructuras de datos)</a:t>
            </a:r>
          </a:p>
          <a:p>
            <a:r>
              <a:rPr lang="es-ES" dirty="0"/>
              <a:t>Libros y charlas</a:t>
            </a:r>
          </a:p>
          <a:p>
            <a:r>
              <a:rPr lang="es-ES" dirty="0"/>
              <a:t>Reevalúa código escrito recientemente</a:t>
            </a:r>
          </a:p>
        </p:txBody>
      </p:sp>
    </p:spTree>
    <p:extLst>
      <p:ext uri="{BB962C8B-B14F-4D97-AF65-F5344CB8AC3E}">
        <p14:creationId xmlns:p14="http://schemas.microsoft.com/office/powerpoint/2010/main" val="4120221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E3C99D-D64E-A4F1-55AB-C398869BD589}"/>
              </a:ext>
            </a:extLst>
          </p:cNvPr>
          <p:cNvSpPr>
            <a:spLocks noGrp="1"/>
          </p:cNvSpPr>
          <p:nvPr>
            <p:ph type="title"/>
          </p:nvPr>
        </p:nvSpPr>
        <p:spPr/>
        <p:txBody>
          <a:bodyPr/>
          <a:lstStyle/>
          <a:p>
            <a:r>
              <a:rPr lang="es-ES" dirty="0"/>
              <a:t>Artículo</a:t>
            </a:r>
          </a:p>
        </p:txBody>
      </p:sp>
      <p:sp>
        <p:nvSpPr>
          <p:cNvPr id="3" name="Marcador de contenido 2">
            <a:extLst>
              <a:ext uri="{FF2B5EF4-FFF2-40B4-BE49-F238E27FC236}">
                <a16:creationId xmlns:a16="http://schemas.microsoft.com/office/drawing/2014/main" id="{DCE6D4B0-2F8A-9C28-9398-8C83896B2998}"/>
              </a:ext>
            </a:extLst>
          </p:cNvPr>
          <p:cNvSpPr>
            <a:spLocks noGrp="1"/>
          </p:cNvSpPr>
          <p:nvPr>
            <p:ph idx="1"/>
          </p:nvPr>
        </p:nvSpPr>
        <p:spPr/>
        <p:txBody>
          <a:bodyPr/>
          <a:lstStyle/>
          <a:p>
            <a:pPr marL="0" indent="0">
              <a:buNone/>
            </a:pPr>
            <a:r>
              <a:rPr lang="es-ES" dirty="0"/>
              <a:t>Puedes encontrar el artículo más detallado y con ejemplos en:</a:t>
            </a:r>
            <a:endParaRPr lang="es-ES" dirty="0">
              <a:hlinkClick r:id="rId2"/>
            </a:endParaRPr>
          </a:p>
          <a:p>
            <a:r>
              <a:rPr lang="es-ES" dirty="0">
                <a:hlinkClick r:id="rId2"/>
              </a:rPr>
              <a:t>https://medium.com/@jofaval/d26fc09e149</a:t>
            </a:r>
            <a:endParaRPr lang="es-ES" dirty="0"/>
          </a:p>
          <a:p>
            <a:pPr marL="0" indent="0">
              <a:buNone/>
            </a:pPr>
            <a:endParaRPr lang="es-ES" dirty="0"/>
          </a:p>
          <a:p>
            <a:pPr marL="0" indent="0">
              <a:buNone/>
            </a:pPr>
            <a:r>
              <a:rPr lang="es-ES" dirty="0"/>
              <a:t>Hay algunas implementaciones a mano a modo de ejemplo.</a:t>
            </a:r>
          </a:p>
        </p:txBody>
      </p:sp>
    </p:spTree>
    <p:extLst>
      <p:ext uri="{BB962C8B-B14F-4D97-AF65-F5344CB8AC3E}">
        <p14:creationId xmlns:p14="http://schemas.microsoft.com/office/powerpoint/2010/main" val="4141068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Diagrama&#10;&#10;Descripción generada automáticamente">
            <a:extLst>
              <a:ext uri="{FF2B5EF4-FFF2-40B4-BE49-F238E27FC236}">
                <a16:creationId xmlns:a16="http://schemas.microsoft.com/office/drawing/2014/main" id="{A2C65BF4-7281-9D93-CB80-1256FAE519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753" y="1616607"/>
            <a:ext cx="4206241" cy="2201266"/>
          </a:xfrm>
          <a:prstGeom prst="rect">
            <a:avLst/>
          </a:prstGeom>
        </p:spPr>
      </p:pic>
      <p:sp>
        <p:nvSpPr>
          <p:cNvPr id="7" name="CuadroTexto 6">
            <a:extLst>
              <a:ext uri="{FF2B5EF4-FFF2-40B4-BE49-F238E27FC236}">
                <a16:creationId xmlns:a16="http://schemas.microsoft.com/office/drawing/2014/main" id="{4C151585-2EF0-7824-B9F2-D1A45D2DCD25}"/>
              </a:ext>
            </a:extLst>
          </p:cNvPr>
          <p:cNvSpPr txBox="1"/>
          <p:nvPr/>
        </p:nvSpPr>
        <p:spPr>
          <a:xfrm>
            <a:off x="694493" y="3823035"/>
            <a:ext cx="3088798" cy="369332"/>
          </a:xfrm>
          <a:prstGeom prst="rect">
            <a:avLst/>
          </a:prstGeom>
          <a:noFill/>
        </p:spPr>
        <p:txBody>
          <a:bodyPr wrap="square">
            <a:spAutoFit/>
          </a:bodyPr>
          <a:lstStyle/>
          <a:p>
            <a:r>
              <a:rPr lang="es-ES" dirty="0">
                <a:hlinkClick r:id="rId6"/>
              </a:rPr>
              <a:t>https://justjavascript.com/</a:t>
            </a:r>
            <a:endParaRPr lang="es-ES" dirty="0"/>
          </a:p>
        </p:txBody>
      </p:sp>
      <p:pic>
        <p:nvPicPr>
          <p:cNvPr id="8" name="Marcador de contenido 6" descr="Mastering Functional Programming">
            <a:extLst>
              <a:ext uri="{FF2B5EF4-FFF2-40B4-BE49-F238E27FC236}">
                <a16:creationId xmlns:a16="http://schemas.microsoft.com/office/drawing/2014/main" id="{337E442C-03EB-372D-B82E-8206525368A6}"/>
              </a:ext>
              <a:ext uri="{C183D7F6-B498-43B3-948B-1728B52AA6E4}">
                <adec:decorative xmlns:adec="http://schemas.microsoft.com/office/drawing/2017/decorative" val="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0078995" y="1507161"/>
            <a:ext cx="1926252" cy="2380847"/>
          </a:xfrm>
          <a:prstGeom prst="rect">
            <a:avLst/>
          </a:prstGeom>
          <a:ln>
            <a:noFill/>
          </a:ln>
          <a:effectLst>
            <a:outerShdw blurRad="292100" dist="139700" dir="2700000" algn="tl" rotWithShape="0">
              <a:srgbClr val="333333">
                <a:alpha val="65000"/>
              </a:srgbClr>
            </a:outerShdw>
          </a:effectLst>
        </p:spPr>
      </p:pic>
      <p:pic>
        <p:nvPicPr>
          <p:cNvPr id="9" name="Imagen 8" descr="Learnig Functional Programming">
            <a:extLst>
              <a:ext uri="{FF2B5EF4-FFF2-40B4-BE49-F238E27FC236}">
                <a16:creationId xmlns:a16="http://schemas.microsoft.com/office/drawing/2014/main" id="{62A7542E-2F6B-0E81-8587-82B417BA92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63684" y="1509789"/>
            <a:ext cx="1797959" cy="2358923"/>
          </a:xfrm>
          <a:prstGeom prst="rect">
            <a:avLst/>
          </a:prstGeom>
          <a:ln>
            <a:noFill/>
          </a:ln>
          <a:effectLst>
            <a:outerShdw blurRad="292100" dist="139700" dir="2700000" algn="tl" rotWithShape="0">
              <a:srgbClr val="333333">
                <a:alpha val="65000"/>
              </a:srgbClr>
            </a:outerShdw>
          </a:effectLst>
        </p:spPr>
      </p:pic>
      <p:sp>
        <p:nvSpPr>
          <p:cNvPr id="11" name="CuadroTexto 10">
            <a:extLst>
              <a:ext uri="{FF2B5EF4-FFF2-40B4-BE49-F238E27FC236}">
                <a16:creationId xmlns:a16="http://schemas.microsoft.com/office/drawing/2014/main" id="{3A453493-CAF2-7266-7390-AD0E5C7FA708}"/>
              </a:ext>
            </a:extLst>
          </p:cNvPr>
          <p:cNvSpPr txBox="1"/>
          <p:nvPr/>
        </p:nvSpPr>
        <p:spPr>
          <a:xfrm>
            <a:off x="5898019" y="1050306"/>
            <a:ext cx="6107228" cy="369332"/>
          </a:xfrm>
          <a:prstGeom prst="rect">
            <a:avLst/>
          </a:prstGeom>
          <a:noFill/>
        </p:spPr>
        <p:txBody>
          <a:bodyPr wrap="square">
            <a:spAutoFit/>
          </a:bodyPr>
          <a:lstStyle/>
          <a:p>
            <a:pPr algn="r"/>
            <a:r>
              <a:rPr lang="en-US" dirty="0">
                <a:hlinkClick r:id="rId9"/>
              </a:rPr>
              <a:t>https://amzn.eu/d/0CVqCi6</a:t>
            </a:r>
            <a:endParaRPr lang="es-ES" dirty="0"/>
          </a:p>
        </p:txBody>
      </p:sp>
      <p:sp>
        <p:nvSpPr>
          <p:cNvPr id="13" name="CuadroTexto 12">
            <a:extLst>
              <a:ext uri="{FF2B5EF4-FFF2-40B4-BE49-F238E27FC236}">
                <a16:creationId xmlns:a16="http://schemas.microsoft.com/office/drawing/2014/main" id="{4E3DC93B-CB94-EC09-C492-F45CA85010DF}"/>
              </a:ext>
            </a:extLst>
          </p:cNvPr>
          <p:cNvSpPr txBox="1"/>
          <p:nvPr/>
        </p:nvSpPr>
        <p:spPr>
          <a:xfrm>
            <a:off x="7963684" y="3975531"/>
            <a:ext cx="6107502" cy="369332"/>
          </a:xfrm>
          <a:prstGeom prst="rect">
            <a:avLst/>
          </a:prstGeom>
          <a:noFill/>
        </p:spPr>
        <p:txBody>
          <a:bodyPr wrap="square">
            <a:spAutoFit/>
          </a:bodyPr>
          <a:lstStyle/>
          <a:p>
            <a:r>
              <a:rPr lang="es-ES" dirty="0">
                <a:hlinkClick r:id="rId10"/>
              </a:rPr>
              <a:t>https://a.co/d/dBo8L3m</a:t>
            </a:r>
            <a:endParaRPr lang="es-ES" dirty="0"/>
          </a:p>
        </p:txBody>
      </p:sp>
      <p:pic>
        <p:nvPicPr>
          <p:cNvPr id="15" name="Elementos multimedia en línea 8" title="Why Isn't Functional Programming the Norm? – Richard Feldman">
            <a:hlinkClick r:id="" action="ppaction://media"/>
            <a:extLst>
              <a:ext uri="{FF2B5EF4-FFF2-40B4-BE49-F238E27FC236}">
                <a16:creationId xmlns:a16="http://schemas.microsoft.com/office/drawing/2014/main" id="{31B49AD0-E1DD-48A5-16A0-C2DD89369A46}"/>
              </a:ext>
            </a:extLst>
          </p:cNvPr>
          <p:cNvPicPr>
            <a:picLocks noRot="1" noChangeAspect="1"/>
          </p:cNvPicPr>
          <p:nvPr>
            <a:videoFile r:link="rId1"/>
          </p:nvPr>
        </p:nvPicPr>
        <p:blipFill>
          <a:blip r:embed="rId11"/>
          <a:stretch>
            <a:fillRect/>
          </a:stretch>
        </p:blipFill>
        <p:spPr>
          <a:xfrm>
            <a:off x="3992880" y="4481473"/>
            <a:ext cx="4206240" cy="2376527"/>
          </a:xfrm>
          <a:prstGeom prst="rect">
            <a:avLst/>
          </a:prstGeom>
          <a:ln>
            <a:noFill/>
          </a:ln>
          <a:effectLst>
            <a:outerShdw blurRad="292100" dist="139700" dir="2700000" algn="tl" rotWithShape="0">
              <a:srgbClr val="333333">
                <a:alpha val="65000"/>
              </a:srgbClr>
            </a:outerShdw>
          </a:effectLst>
        </p:spPr>
      </p:pic>
      <p:pic>
        <p:nvPicPr>
          <p:cNvPr id="16" name="Elementos multimedia en línea 9" title="Functional Programming for Pragmatists • Richard Feldman • GOTO 2021">
            <a:hlinkClick r:id="" action="ppaction://media"/>
            <a:extLst>
              <a:ext uri="{FF2B5EF4-FFF2-40B4-BE49-F238E27FC236}">
                <a16:creationId xmlns:a16="http://schemas.microsoft.com/office/drawing/2014/main" id="{612C1FD4-E683-618E-2BF2-B7D09081E337}"/>
              </a:ext>
            </a:extLst>
          </p:cNvPr>
          <p:cNvPicPr>
            <a:picLocks noRot="1" noChangeAspect="1"/>
          </p:cNvPicPr>
          <p:nvPr>
            <a:videoFile r:link="rId2"/>
          </p:nvPr>
        </p:nvPicPr>
        <p:blipFill>
          <a:blip r:embed="rId12"/>
          <a:stretch>
            <a:fillRect/>
          </a:stretch>
        </p:blipFill>
        <p:spPr>
          <a:xfrm>
            <a:off x="7985480" y="4481317"/>
            <a:ext cx="4206520" cy="2376683"/>
          </a:xfrm>
          <a:prstGeom prst="rect">
            <a:avLst/>
          </a:prstGeom>
          <a:ln>
            <a:noFill/>
          </a:ln>
          <a:effectLst>
            <a:outerShdw blurRad="292100" dist="139700" dir="2700000" algn="tl" rotWithShape="0">
              <a:srgbClr val="333333">
                <a:alpha val="65000"/>
              </a:srgbClr>
            </a:outerShdw>
          </a:effectLst>
        </p:spPr>
      </p:pic>
      <p:sp>
        <p:nvSpPr>
          <p:cNvPr id="20" name="CuadroTexto 19">
            <a:extLst>
              <a:ext uri="{FF2B5EF4-FFF2-40B4-BE49-F238E27FC236}">
                <a16:creationId xmlns:a16="http://schemas.microsoft.com/office/drawing/2014/main" id="{80E70830-B68B-7859-0BEE-675A744E3F58}"/>
              </a:ext>
            </a:extLst>
          </p:cNvPr>
          <p:cNvSpPr txBox="1"/>
          <p:nvPr/>
        </p:nvSpPr>
        <p:spPr>
          <a:xfrm>
            <a:off x="2103120" y="311642"/>
            <a:ext cx="5147958" cy="923330"/>
          </a:xfrm>
          <a:prstGeom prst="rect">
            <a:avLst/>
          </a:prstGeom>
          <a:noFill/>
        </p:spPr>
        <p:txBody>
          <a:bodyPr wrap="square">
            <a:spAutoFit/>
          </a:bodyPr>
          <a:lstStyle/>
          <a:p>
            <a:r>
              <a:rPr lang="es-ES" dirty="0"/>
              <a:t>Artículos</a:t>
            </a:r>
            <a:endParaRPr lang="es-ES" dirty="0">
              <a:hlinkClick r:id="rId13"/>
            </a:endParaRPr>
          </a:p>
          <a:p>
            <a:r>
              <a:rPr lang="es-ES" dirty="0">
                <a:hlinkClick r:id="rId13"/>
              </a:rPr>
              <a:t>https://medium.com/@jofaval/a60130f073ef</a:t>
            </a:r>
            <a:endParaRPr lang="es-ES" dirty="0"/>
          </a:p>
          <a:p>
            <a:r>
              <a:rPr lang="es-ES" dirty="0">
                <a:hlinkClick r:id="rId14"/>
              </a:rPr>
              <a:t>https://medium.com/@jofaval/d26fc09e149</a:t>
            </a:r>
            <a:endParaRPr lang="es-ES" dirty="0"/>
          </a:p>
        </p:txBody>
      </p:sp>
      <p:sp>
        <p:nvSpPr>
          <p:cNvPr id="21" name="CuadroTexto 20">
            <a:extLst>
              <a:ext uri="{FF2B5EF4-FFF2-40B4-BE49-F238E27FC236}">
                <a16:creationId xmlns:a16="http://schemas.microsoft.com/office/drawing/2014/main" id="{0DD534C1-6351-C0D8-9FFD-1416BE5ECA20}"/>
              </a:ext>
            </a:extLst>
          </p:cNvPr>
          <p:cNvSpPr txBox="1"/>
          <p:nvPr/>
        </p:nvSpPr>
        <p:spPr>
          <a:xfrm>
            <a:off x="5567413" y="4052492"/>
            <a:ext cx="1032655" cy="369332"/>
          </a:xfrm>
          <a:prstGeom prst="rect">
            <a:avLst/>
          </a:prstGeom>
          <a:noFill/>
        </p:spPr>
        <p:txBody>
          <a:bodyPr wrap="none" rtlCol="0">
            <a:spAutoFit/>
          </a:bodyPr>
          <a:lstStyle/>
          <a:p>
            <a:r>
              <a:rPr lang="es-ES" dirty="0"/>
              <a:t>Charlas</a:t>
            </a:r>
          </a:p>
        </p:txBody>
      </p:sp>
      <p:sp>
        <p:nvSpPr>
          <p:cNvPr id="22" name="CuadroTexto 21">
            <a:extLst>
              <a:ext uri="{FF2B5EF4-FFF2-40B4-BE49-F238E27FC236}">
                <a16:creationId xmlns:a16="http://schemas.microsoft.com/office/drawing/2014/main" id="{0DF3FF45-7141-AD2C-35D8-6CA1DD98BD21}"/>
              </a:ext>
            </a:extLst>
          </p:cNvPr>
          <p:cNvSpPr txBox="1"/>
          <p:nvPr/>
        </p:nvSpPr>
        <p:spPr>
          <a:xfrm>
            <a:off x="9499472" y="680974"/>
            <a:ext cx="805029" cy="369332"/>
          </a:xfrm>
          <a:prstGeom prst="rect">
            <a:avLst/>
          </a:prstGeom>
          <a:noFill/>
        </p:spPr>
        <p:txBody>
          <a:bodyPr wrap="none" rtlCol="0">
            <a:spAutoFit/>
          </a:bodyPr>
          <a:lstStyle/>
          <a:p>
            <a:r>
              <a:rPr lang="es-ES" dirty="0"/>
              <a:t>Libros</a:t>
            </a:r>
          </a:p>
        </p:txBody>
      </p:sp>
      <p:sp>
        <p:nvSpPr>
          <p:cNvPr id="23" name="CuadroTexto 22">
            <a:extLst>
              <a:ext uri="{FF2B5EF4-FFF2-40B4-BE49-F238E27FC236}">
                <a16:creationId xmlns:a16="http://schemas.microsoft.com/office/drawing/2014/main" id="{66FFC8B1-3275-742A-98A0-DC51A4B08EDC}"/>
              </a:ext>
            </a:extLst>
          </p:cNvPr>
          <p:cNvSpPr txBox="1"/>
          <p:nvPr/>
        </p:nvSpPr>
        <p:spPr>
          <a:xfrm>
            <a:off x="189199" y="1257828"/>
            <a:ext cx="912429" cy="369332"/>
          </a:xfrm>
          <a:prstGeom prst="rect">
            <a:avLst/>
          </a:prstGeom>
          <a:noFill/>
        </p:spPr>
        <p:txBody>
          <a:bodyPr wrap="none" rtlCol="0">
            <a:spAutoFit/>
          </a:bodyPr>
          <a:lstStyle/>
          <a:p>
            <a:r>
              <a:rPr lang="es-ES" dirty="0"/>
              <a:t>Cursos</a:t>
            </a:r>
          </a:p>
        </p:txBody>
      </p:sp>
      <p:pic>
        <p:nvPicPr>
          <p:cNvPr id="25" name="Imagen 24" descr="Icono&#10;&#10;Descripción generada automáticamente">
            <a:extLst>
              <a:ext uri="{FF2B5EF4-FFF2-40B4-BE49-F238E27FC236}">
                <a16:creationId xmlns:a16="http://schemas.microsoft.com/office/drawing/2014/main" id="{F84AFE3F-A8D3-8551-15E6-C642BAB3883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90804" y="1823027"/>
            <a:ext cx="1385872" cy="1385872"/>
          </a:xfrm>
          <a:prstGeom prst="rect">
            <a:avLst/>
          </a:prstGeom>
        </p:spPr>
      </p:pic>
      <p:pic>
        <p:nvPicPr>
          <p:cNvPr id="14" name="Elementos multimedia en línea 3" title="Learning Functional Programming with JavaScript - Anjana Vakil - JSUnconf">
            <a:hlinkClick r:id="" action="ppaction://media"/>
            <a:extLst>
              <a:ext uri="{FF2B5EF4-FFF2-40B4-BE49-F238E27FC236}">
                <a16:creationId xmlns:a16="http://schemas.microsoft.com/office/drawing/2014/main" id="{E199C95C-B168-F8F9-66CC-248C61B65D9A}"/>
              </a:ext>
            </a:extLst>
          </p:cNvPr>
          <p:cNvPicPr>
            <a:picLocks noRot="1" noChangeAspect="1"/>
          </p:cNvPicPr>
          <p:nvPr>
            <a:videoFile r:link="rId3"/>
          </p:nvPr>
        </p:nvPicPr>
        <p:blipFill>
          <a:blip r:embed="rId16"/>
          <a:stretch>
            <a:fillRect/>
          </a:stretch>
        </p:blipFill>
        <p:spPr>
          <a:xfrm>
            <a:off x="0" y="4481308"/>
            <a:ext cx="4206240" cy="2376527"/>
          </a:xfrm>
          <a:prstGeom prst="rect">
            <a:avLst/>
          </a:prstGeom>
          <a:ln>
            <a:noFill/>
          </a:ln>
          <a:effectLst>
            <a:outerShdw blurRad="292100" dist="139700" dir="2700000" algn="tl" rotWithShape="0">
              <a:srgbClr val="333333">
                <a:alpha val="65000"/>
              </a:srgbClr>
            </a:outerShdw>
          </a:effectLst>
        </p:spPr>
      </p:pic>
      <p:sp>
        <p:nvSpPr>
          <p:cNvPr id="27" name="CuadroTexto 26">
            <a:extLst>
              <a:ext uri="{FF2B5EF4-FFF2-40B4-BE49-F238E27FC236}">
                <a16:creationId xmlns:a16="http://schemas.microsoft.com/office/drawing/2014/main" id="{263E555B-1174-35DB-80A4-62C2838AFD75}"/>
              </a:ext>
            </a:extLst>
          </p:cNvPr>
          <p:cNvSpPr txBox="1"/>
          <p:nvPr/>
        </p:nvSpPr>
        <p:spPr>
          <a:xfrm>
            <a:off x="2628435" y="3227486"/>
            <a:ext cx="7133208" cy="400110"/>
          </a:xfrm>
          <a:prstGeom prst="rect">
            <a:avLst/>
          </a:prstGeom>
          <a:noFill/>
        </p:spPr>
        <p:txBody>
          <a:bodyPr wrap="square">
            <a:spAutoFit/>
          </a:bodyPr>
          <a:lstStyle/>
          <a:p>
            <a:pPr algn="ctr"/>
            <a:r>
              <a:rPr lang="es-ES" sz="2000" b="0" dirty="0">
                <a:effectLst/>
              </a:rPr>
              <a:t>Programando…</a:t>
            </a:r>
          </a:p>
        </p:txBody>
      </p:sp>
    </p:spTree>
    <p:extLst>
      <p:ext uri="{BB962C8B-B14F-4D97-AF65-F5344CB8AC3E}">
        <p14:creationId xmlns:p14="http://schemas.microsoft.com/office/powerpoint/2010/main" val="15520567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seq concurrent="1" nextAc="seek">
              <p:cTn id="12" restart="whenNotActive" fill="hold" evtFilter="cancelBubble" nodeType="interactiveSeq">
                <p:stCondLst>
                  <p:cond evt="onClick" delay="0">
                    <p:tgtEl>
                      <p:spTgt spid="1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6"/>
                                        </p:tgtEl>
                                      </p:cBhvr>
                                    </p:cmd>
                                  </p:childTnLst>
                                </p:cTn>
                              </p:par>
                            </p:childTnLst>
                          </p:cTn>
                        </p:par>
                      </p:childTnLst>
                    </p:cTn>
                  </p:par>
                </p:childTnLst>
              </p:cTn>
              <p:nextCondLst>
                <p:cond evt="onClick" delay="0">
                  <p:tgtEl>
                    <p:spTgt spid="16"/>
                  </p:tgtEl>
                </p:cond>
              </p:nextCondLst>
            </p:seq>
            <p:video>
              <p:cMediaNode vol="80000">
                <p:cTn id="17" fill="hold" display="0">
                  <p:stCondLst>
                    <p:cond delay="indefinite"/>
                  </p:stCondLst>
                </p:cTn>
                <p:tgtEl>
                  <p:spTgt spid="14"/>
                </p:tgtEl>
              </p:cMediaNode>
            </p:video>
            <p:video>
              <p:cMediaNode vol="80000">
                <p:cTn id="18" fill="hold" display="0">
                  <p:stCondLst>
                    <p:cond delay="indefinite"/>
                  </p:stCondLst>
                </p:cTn>
                <p:tgtEl>
                  <p:spTgt spid="15"/>
                </p:tgtEl>
              </p:cMediaNode>
            </p:video>
            <p:video>
              <p:cMediaNode vol="80000">
                <p:cTn id="19" fill="hold" display="0">
                  <p:stCondLst>
                    <p:cond delay="indefinite"/>
                  </p:stCondLst>
                </p:cTn>
                <p:tgtEl>
                  <p:spTgt spid="16"/>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52215D-23F8-8DC5-7A97-BA0B3BE9CEA4}"/>
              </a:ext>
            </a:extLst>
          </p:cNvPr>
          <p:cNvSpPr>
            <a:spLocks noGrp="1"/>
          </p:cNvSpPr>
          <p:nvPr>
            <p:ph type="title"/>
          </p:nvPr>
        </p:nvSpPr>
        <p:spPr/>
        <p:txBody>
          <a:bodyPr/>
          <a:lstStyle/>
          <a:p>
            <a:r>
              <a:rPr lang="es-ES" dirty="0"/>
              <a:t>Gracias por tu atención</a:t>
            </a:r>
          </a:p>
        </p:txBody>
      </p:sp>
      <p:sp>
        <p:nvSpPr>
          <p:cNvPr id="3" name="Marcador de contenido 2">
            <a:extLst>
              <a:ext uri="{FF2B5EF4-FFF2-40B4-BE49-F238E27FC236}">
                <a16:creationId xmlns:a16="http://schemas.microsoft.com/office/drawing/2014/main" id="{983E1135-D497-CC22-4ABF-6E38891AA1BD}"/>
              </a:ext>
            </a:extLst>
          </p:cNvPr>
          <p:cNvSpPr>
            <a:spLocks noGrp="1"/>
          </p:cNvSpPr>
          <p:nvPr>
            <p:ph idx="1"/>
          </p:nvPr>
        </p:nvSpPr>
        <p:spPr/>
        <p:txBody>
          <a:bodyPr/>
          <a:lstStyle/>
          <a:p>
            <a:pPr marL="0" indent="0">
              <a:buNone/>
            </a:pPr>
            <a:r>
              <a:rPr lang="es-ES" dirty="0"/>
              <a:t>Salida a mano izquierda están las camisetas.</a:t>
            </a:r>
          </a:p>
        </p:txBody>
      </p:sp>
    </p:spTree>
    <p:extLst>
      <p:ext uri="{BB962C8B-B14F-4D97-AF65-F5344CB8AC3E}">
        <p14:creationId xmlns:p14="http://schemas.microsoft.com/office/powerpoint/2010/main" val="4232048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162000"/>
                <a:satMod val="200000"/>
                <a:lumMod val="124000"/>
              </a:schemeClr>
            </a:gs>
            <a:gs pos="100000">
              <a:schemeClr val="bg1">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E1502E16-A78C-4A80-AD10-3646FBB87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gradFill>
            <a:gsLst>
              <a:gs pos="10000">
                <a:schemeClr val="bg1">
                  <a:tint val="97000"/>
                  <a:hueMod val="92000"/>
                  <a:satMod val="169000"/>
                  <a:lumMod val="164000"/>
                </a:schemeClr>
              </a:gs>
              <a:gs pos="100000">
                <a:schemeClr val="bg1">
                  <a:shade val="96000"/>
                  <a:satMod val="120000"/>
                  <a:lumMod val="90000"/>
                </a:schemeClr>
              </a:gs>
            </a:gsLst>
            <a:lin ang="612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rimer plano de una rayuela en la acera">
            <a:extLst>
              <a:ext uri="{FF2B5EF4-FFF2-40B4-BE49-F238E27FC236}">
                <a16:creationId xmlns:a16="http://schemas.microsoft.com/office/drawing/2014/main" id="{BAE8BE04-4D6C-0B55-2A8B-B942701B2452}"/>
              </a:ext>
            </a:extLst>
          </p:cNvPr>
          <p:cNvPicPr>
            <a:picLocks noChangeAspect="1"/>
          </p:cNvPicPr>
          <p:nvPr/>
        </p:nvPicPr>
        <p:blipFill rotWithShape="1">
          <a:blip r:embed="rId2">
            <a:alphaModFix amt="25000"/>
          </a:blip>
          <a:srcRect t="8380" b="7351"/>
          <a:stretch/>
        </p:blipFill>
        <p:spPr>
          <a:xfrm>
            <a:off x="20" y="10"/>
            <a:ext cx="12191980" cy="6857990"/>
          </a:xfrm>
          <a:prstGeom prst="rect">
            <a:avLst/>
          </a:prstGeom>
        </p:spPr>
      </p:pic>
      <p:sp>
        <p:nvSpPr>
          <p:cNvPr id="2" name="Título 1">
            <a:extLst>
              <a:ext uri="{FF2B5EF4-FFF2-40B4-BE49-F238E27FC236}">
                <a16:creationId xmlns:a16="http://schemas.microsoft.com/office/drawing/2014/main" id="{95BD5BD9-C696-DA5C-4583-A4D5E14351DC}"/>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dirty="0"/>
              <a:t>Antes de </a:t>
            </a:r>
            <a:r>
              <a:rPr lang="en-US" sz="4800"/>
              <a:t>empezar</a:t>
            </a:r>
            <a:endParaRPr lang="en-US" sz="4800" dirty="0"/>
          </a:p>
        </p:txBody>
      </p:sp>
      <p:grpSp>
        <p:nvGrpSpPr>
          <p:cNvPr id="22" name="Group 21">
            <a:extLst>
              <a:ext uri="{FF2B5EF4-FFF2-40B4-BE49-F238E27FC236}">
                <a16:creationId xmlns:a16="http://schemas.microsoft.com/office/drawing/2014/main" id="{480356AB-9A93-4182-A651-EA8B6FBEC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9144"/>
            <a:ext cx="6080656" cy="6163733"/>
            <a:chOff x="6108170" y="8467"/>
            <a:chExt cx="6080656" cy="6163733"/>
          </a:xfrm>
        </p:grpSpPr>
        <p:cxnSp>
          <p:nvCxnSpPr>
            <p:cNvPr id="23" name="Straight Connector 22">
              <a:extLst>
                <a:ext uri="{FF2B5EF4-FFF2-40B4-BE49-F238E27FC236}">
                  <a16:creationId xmlns:a16="http://schemas.microsoft.com/office/drawing/2014/main" id="{1F5E6DE5-AFDF-4DB1-8A57-2F7E983150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0C6613A-BBD4-4437-9C57-48C63BFEB1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1294476-0F69-46CD-8D18-EB2D5EBAA4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03AC8C6-3EED-40C0-88BC-9D4BF88CA7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865E0775-E822-48E1-AE9A-D14545435E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90058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A4B574-FF09-C9B0-2F77-291B06E17F08}"/>
              </a:ext>
            </a:extLst>
          </p:cNvPr>
          <p:cNvSpPr>
            <a:spLocks noGrp="1"/>
          </p:cNvSpPr>
          <p:nvPr>
            <p:ph type="title"/>
          </p:nvPr>
        </p:nvSpPr>
        <p:spPr/>
        <p:txBody>
          <a:bodyPr/>
          <a:lstStyle/>
          <a:p>
            <a:r>
              <a:rPr lang="es-ES" dirty="0"/>
              <a:t>Continuación de otra charla</a:t>
            </a:r>
          </a:p>
        </p:txBody>
      </p:sp>
      <p:sp>
        <p:nvSpPr>
          <p:cNvPr id="3" name="Marcador de contenido 2">
            <a:extLst>
              <a:ext uri="{FF2B5EF4-FFF2-40B4-BE49-F238E27FC236}">
                <a16:creationId xmlns:a16="http://schemas.microsoft.com/office/drawing/2014/main" id="{D2240F34-B186-25E0-FEB3-28F50C0EDEF2}"/>
              </a:ext>
            </a:extLst>
          </p:cNvPr>
          <p:cNvSpPr>
            <a:spLocks noGrp="1"/>
          </p:cNvSpPr>
          <p:nvPr>
            <p:ph idx="1"/>
          </p:nvPr>
        </p:nvSpPr>
        <p:spPr/>
        <p:txBody>
          <a:bodyPr/>
          <a:lstStyle/>
          <a:p>
            <a:pPr marL="0" indent="0">
              <a:buNone/>
            </a:pPr>
            <a:r>
              <a:rPr lang="es-ES" dirty="0"/>
              <a:t>Esta charla es una continuación directa de otras:</a:t>
            </a:r>
          </a:p>
          <a:p>
            <a:r>
              <a:rPr lang="es-ES" dirty="0">
                <a:hlinkClick r:id="rId2"/>
              </a:rPr>
              <a:t>https://github.com/jofaval/talks-about/tree/master/concepts-of-js/pureness-side-effects-and-idempotence</a:t>
            </a:r>
            <a:endParaRPr lang="es-ES" dirty="0"/>
          </a:p>
          <a:p>
            <a:r>
              <a:rPr lang="es-ES" dirty="0">
                <a:hlinkClick r:id="rId3"/>
              </a:rPr>
              <a:t>https://github.com/jofaval/talks-about/tree/master/concepts-of-js/memoization-serialization-and-value-comparison</a:t>
            </a:r>
            <a:endParaRPr lang="es-ES" dirty="0"/>
          </a:p>
          <a:p>
            <a:pPr marL="0" indent="0">
              <a:buNone/>
            </a:pPr>
            <a:endParaRPr lang="es-ES" dirty="0"/>
          </a:p>
          <a:p>
            <a:pPr marL="0" indent="0">
              <a:buNone/>
            </a:pPr>
            <a:r>
              <a:rPr lang="es-ES" dirty="0"/>
              <a:t>Pero repasemos algunos conceptos…</a:t>
            </a:r>
          </a:p>
        </p:txBody>
      </p:sp>
    </p:spTree>
    <p:extLst>
      <p:ext uri="{BB962C8B-B14F-4D97-AF65-F5344CB8AC3E}">
        <p14:creationId xmlns:p14="http://schemas.microsoft.com/office/powerpoint/2010/main" val="830495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6EB739D-98AA-4715-86A2-5FEC676BB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áfico de cotizaciones bursátiles en pantalla">
            <a:extLst>
              <a:ext uri="{FF2B5EF4-FFF2-40B4-BE49-F238E27FC236}">
                <a16:creationId xmlns:a16="http://schemas.microsoft.com/office/drawing/2014/main" id="{31D6E8A9-CCCD-8988-F523-0D5425FC6515}"/>
              </a:ext>
            </a:extLst>
          </p:cNvPr>
          <p:cNvPicPr>
            <a:picLocks noChangeAspect="1"/>
          </p:cNvPicPr>
          <p:nvPr/>
        </p:nvPicPr>
        <p:blipFill rotWithShape="1">
          <a:blip r:embed="rId2">
            <a:grayscl/>
            <a:extLst>
              <a:ext uri="{BEBA8EAE-BF5A-486C-A8C5-ECC9F3942E4B}">
                <a14:imgProps xmlns:a14="http://schemas.microsoft.com/office/drawing/2010/main">
                  <a14:imgLayer r:embed="rId3">
                    <a14:imgEffect>
                      <a14:artisticGlowEdges/>
                    </a14:imgEffect>
                  </a14:imgLayer>
                </a14:imgProps>
              </a:ext>
            </a:extLst>
          </a:blip>
          <a:srcRect t="3017"/>
          <a:stretch/>
        </p:blipFill>
        <p:spPr>
          <a:xfrm>
            <a:off x="20" y="10"/>
            <a:ext cx="12191980" cy="6857990"/>
          </a:xfrm>
          <a:prstGeom prst="rect">
            <a:avLst/>
          </a:prstGeom>
        </p:spPr>
      </p:pic>
      <p:sp>
        <p:nvSpPr>
          <p:cNvPr id="23" name="Snip Single Corner Rectangle 17">
            <a:extLst>
              <a:ext uri="{FF2B5EF4-FFF2-40B4-BE49-F238E27FC236}">
                <a16:creationId xmlns:a16="http://schemas.microsoft.com/office/drawing/2014/main" id="{85176A02-93F2-4B63-AE64-6C8A33549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38352"/>
            </a:avLst>
          </a:prstGeom>
          <a:gradFill>
            <a:gsLst>
              <a:gs pos="10000">
                <a:schemeClr val="dk2">
                  <a:tint val="97000"/>
                  <a:hueMod val="162000"/>
                  <a:satMod val="200000"/>
                  <a:lumMod val="124000"/>
                  <a:alpha val="80000"/>
                </a:schemeClr>
              </a:gs>
              <a:gs pos="100000">
                <a:schemeClr val="dk2">
                  <a:shade val="96000"/>
                  <a:hueMod val="88000"/>
                  <a:satMod val="220000"/>
                  <a:lumMod val="82000"/>
                  <a:alpha val="88000"/>
                </a:schemeClr>
              </a:gs>
            </a:gsLst>
          </a:gradFill>
          <a:ln>
            <a:noFill/>
          </a:ln>
          <a:effectLst/>
        </p:spPr>
        <p:style>
          <a:lnRef idx="2">
            <a:schemeClr val="accent1">
              <a:shade val="50000"/>
            </a:schemeClr>
          </a:lnRef>
          <a:fillRef idx="1002">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A7E98C99-1CD8-EF81-0332-66B6C9BB8BD4}"/>
              </a:ext>
            </a:extLst>
          </p:cNvPr>
          <p:cNvSpPr>
            <a:spLocks noGrp="1"/>
          </p:cNvSpPr>
          <p:nvPr>
            <p:ph type="title"/>
          </p:nvPr>
        </p:nvSpPr>
        <p:spPr>
          <a:xfrm>
            <a:off x="684212" y="4487332"/>
            <a:ext cx="8534400" cy="1507067"/>
          </a:xfrm>
        </p:spPr>
        <p:txBody>
          <a:bodyPr>
            <a:normAutofit/>
          </a:bodyPr>
          <a:lstStyle/>
          <a:p>
            <a:r>
              <a:rPr lang="es-ES" dirty="0"/>
              <a:t>Contextualizando…</a:t>
            </a:r>
          </a:p>
        </p:txBody>
      </p:sp>
      <p:sp>
        <p:nvSpPr>
          <p:cNvPr id="3" name="Marcador de contenido 2">
            <a:extLst>
              <a:ext uri="{FF2B5EF4-FFF2-40B4-BE49-F238E27FC236}">
                <a16:creationId xmlns:a16="http://schemas.microsoft.com/office/drawing/2014/main" id="{E20710B0-E176-24FE-7CEA-E0B400C56C97}"/>
              </a:ext>
            </a:extLst>
          </p:cNvPr>
          <p:cNvSpPr>
            <a:spLocks noGrp="1"/>
          </p:cNvSpPr>
          <p:nvPr>
            <p:ph idx="1"/>
          </p:nvPr>
        </p:nvSpPr>
        <p:spPr>
          <a:xfrm>
            <a:off x="684212" y="685800"/>
            <a:ext cx="8534400" cy="3615267"/>
          </a:xfrm>
        </p:spPr>
        <p:txBody>
          <a:bodyPr>
            <a:normAutofit/>
          </a:bodyPr>
          <a:lstStyle/>
          <a:p>
            <a:pPr>
              <a:lnSpc>
                <a:spcPct val="90000"/>
              </a:lnSpc>
            </a:pPr>
            <a:r>
              <a:rPr lang="es-ES" sz="1100" b="1">
                <a:solidFill>
                  <a:schemeClr val="tx1"/>
                </a:solidFill>
              </a:rPr>
              <a:t>Pureza</a:t>
            </a:r>
          </a:p>
          <a:p>
            <a:pPr lvl="1">
              <a:lnSpc>
                <a:spcPct val="90000"/>
              </a:lnSpc>
            </a:pPr>
            <a:r>
              <a:rPr lang="es-ES" sz="1100">
                <a:solidFill>
                  <a:schemeClr val="tx1"/>
                </a:solidFill>
              </a:rPr>
              <a:t>Funciones determinísticas que mitigan la cantidad de efectos secundarios</a:t>
            </a:r>
          </a:p>
          <a:p>
            <a:pPr>
              <a:lnSpc>
                <a:spcPct val="90000"/>
              </a:lnSpc>
            </a:pPr>
            <a:r>
              <a:rPr lang="es-ES" sz="1100" b="1">
                <a:solidFill>
                  <a:schemeClr val="tx1"/>
                </a:solidFill>
              </a:rPr>
              <a:t>Efectos Secundarios</a:t>
            </a:r>
          </a:p>
          <a:p>
            <a:pPr lvl="1">
              <a:lnSpc>
                <a:spcPct val="90000"/>
              </a:lnSpc>
            </a:pPr>
            <a:r>
              <a:rPr lang="es-ES" sz="1100">
                <a:solidFill>
                  <a:schemeClr val="tx1"/>
                </a:solidFill>
              </a:rPr>
              <a:t>Acciones más allá del cuerpo de la función</a:t>
            </a:r>
          </a:p>
          <a:p>
            <a:pPr>
              <a:lnSpc>
                <a:spcPct val="90000"/>
              </a:lnSpc>
            </a:pPr>
            <a:r>
              <a:rPr lang="es-ES" sz="1100" b="1">
                <a:solidFill>
                  <a:schemeClr val="tx1"/>
                </a:solidFill>
              </a:rPr>
              <a:t>Idempotencia</a:t>
            </a:r>
          </a:p>
          <a:p>
            <a:pPr lvl="1">
              <a:lnSpc>
                <a:spcPct val="90000"/>
              </a:lnSpc>
            </a:pPr>
            <a:r>
              <a:rPr lang="es-ES" sz="1100">
                <a:solidFill>
                  <a:schemeClr val="tx1"/>
                </a:solidFill>
              </a:rPr>
              <a:t>Término matemático para la pureza</a:t>
            </a:r>
          </a:p>
          <a:p>
            <a:pPr>
              <a:lnSpc>
                <a:spcPct val="90000"/>
              </a:lnSpc>
            </a:pPr>
            <a:r>
              <a:rPr lang="es-ES" sz="1100" b="1">
                <a:solidFill>
                  <a:schemeClr val="tx1"/>
                </a:solidFill>
              </a:rPr>
              <a:t>Memoización</a:t>
            </a:r>
          </a:p>
          <a:p>
            <a:pPr lvl="1">
              <a:lnSpc>
                <a:spcPct val="90000"/>
              </a:lnSpc>
            </a:pPr>
            <a:r>
              <a:rPr lang="es-ES" sz="1100">
                <a:solidFill>
                  <a:schemeClr val="tx1"/>
                </a:solidFill>
              </a:rPr>
              <a:t>Cache para funciones idempotentes</a:t>
            </a:r>
          </a:p>
          <a:p>
            <a:pPr>
              <a:lnSpc>
                <a:spcPct val="90000"/>
              </a:lnSpc>
            </a:pPr>
            <a:r>
              <a:rPr lang="es-ES" sz="1100" b="1">
                <a:solidFill>
                  <a:schemeClr val="tx1"/>
                </a:solidFill>
              </a:rPr>
              <a:t>Serialización (en JavaScript)</a:t>
            </a:r>
          </a:p>
          <a:p>
            <a:pPr lvl="1">
              <a:lnSpc>
                <a:spcPct val="90000"/>
              </a:lnSpc>
            </a:pPr>
            <a:r>
              <a:rPr lang="es-ES" sz="1100">
                <a:solidFill>
                  <a:schemeClr val="tx1"/>
                </a:solidFill>
              </a:rPr>
              <a:t>Conversión de valores primitivos y no primitivos a string</a:t>
            </a:r>
          </a:p>
          <a:p>
            <a:pPr>
              <a:lnSpc>
                <a:spcPct val="90000"/>
              </a:lnSpc>
            </a:pPr>
            <a:r>
              <a:rPr lang="es-ES" sz="1100" b="1">
                <a:solidFill>
                  <a:schemeClr val="tx1"/>
                </a:solidFill>
              </a:rPr>
              <a:t>Comparación de valores</a:t>
            </a:r>
          </a:p>
          <a:p>
            <a:pPr lvl="1">
              <a:lnSpc>
                <a:spcPct val="90000"/>
              </a:lnSpc>
            </a:pPr>
            <a:r>
              <a:rPr lang="es-ES" sz="1100">
                <a:solidFill>
                  <a:schemeClr val="tx1"/>
                </a:solidFill>
              </a:rPr>
              <a:t>Problemática, pero parcheable</a:t>
            </a:r>
          </a:p>
          <a:p>
            <a:pPr lvl="1">
              <a:lnSpc>
                <a:spcPct val="90000"/>
              </a:lnSpc>
            </a:pPr>
            <a:endParaRPr lang="es-ES" sz="1100">
              <a:solidFill>
                <a:schemeClr val="tx1"/>
              </a:solidFill>
            </a:endParaRPr>
          </a:p>
        </p:txBody>
      </p:sp>
      <p:grpSp>
        <p:nvGrpSpPr>
          <p:cNvPr id="25" name="Group 24">
            <a:extLst>
              <a:ext uri="{FF2B5EF4-FFF2-40B4-BE49-F238E27FC236}">
                <a16:creationId xmlns:a16="http://schemas.microsoft.com/office/drawing/2014/main" id="{E6892BD9-66EB-4565-9D3D-DC962C9A63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2963333"/>
            <a:ext cx="2981858" cy="3208867"/>
            <a:chOff x="9206969" y="2963333"/>
            <a:chExt cx="2981858" cy="3208867"/>
          </a:xfrm>
        </p:grpSpPr>
        <p:cxnSp>
          <p:nvCxnSpPr>
            <p:cNvPr id="26" name="Straight Connector 25">
              <a:extLst>
                <a:ext uri="{FF2B5EF4-FFF2-40B4-BE49-F238E27FC236}">
                  <a16:creationId xmlns:a16="http://schemas.microsoft.com/office/drawing/2014/main" id="{D23D23F6-836F-4177-BDEE-72EB3024A5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085D431-5DB5-452D-9EC4-5643E25F2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8C6151F-5DF9-44B4-B444-F5361B9561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AFA6498-5A40-4B6D-8837-9252AE5349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8D2027E-4901-4CA0-96E5-3BEC9C64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40951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097115-4AE1-CCF1-7F0D-930890C347FF}"/>
              </a:ext>
            </a:extLst>
          </p:cNvPr>
          <p:cNvSpPr>
            <a:spLocks noGrp="1"/>
          </p:cNvSpPr>
          <p:nvPr>
            <p:ph type="title"/>
          </p:nvPr>
        </p:nvSpPr>
        <p:spPr/>
        <p:txBody>
          <a:bodyPr/>
          <a:lstStyle/>
          <a:p>
            <a:r>
              <a:rPr lang="es-ES" dirty="0"/>
              <a:t>¿Qué veremos?</a:t>
            </a:r>
          </a:p>
        </p:txBody>
      </p:sp>
      <p:sp>
        <p:nvSpPr>
          <p:cNvPr id="3" name="Marcador de contenido 2">
            <a:extLst>
              <a:ext uri="{FF2B5EF4-FFF2-40B4-BE49-F238E27FC236}">
                <a16:creationId xmlns:a16="http://schemas.microsoft.com/office/drawing/2014/main" id="{6306CB91-25C9-6A1F-6555-E38843476496}"/>
              </a:ext>
            </a:extLst>
          </p:cNvPr>
          <p:cNvSpPr>
            <a:spLocks noGrp="1"/>
          </p:cNvSpPr>
          <p:nvPr>
            <p:ph idx="1"/>
          </p:nvPr>
        </p:nvSpPr>
        <p:spPr/>
        <p:txBody>
          <a:bodyPr/>
          <a:lstStyle/>
          <a:p>
            <a:r>
              <a:rPr lang="es-ES" dirty="0" err="1"/>
              <a:t>Closures</a:t>
            </a:r>
            <a:endParaRPr lang="es-ES" dirty="0"/>
          </a:p>
          <a:p>
            <a:pPr lvl="1"/>
            <a:r>
              <a:rPr lang="es-ES" dirty="0"/>
              <a:t>Encapsulación privada</a:t>
            </a:r>
          </a:p>
          <a:p>
            <a:r>
              <a:rPr lang="es-ES" dirty="0"/>
              <a:t>Ciudadanía de primera clase</a:t>
            </a:r>
          </a:p>
          <a:p>
            <a:r>
              <a:rPr lang="es-ES" dirty="0"/>
              <a:t>Alto orden</a:t>
            </a:r>
          </a:p>
          <a:p>
            <a:pPr lvl="1"/>
            <a:r>
              <a:rPr lang="es-ES" dirty="0"/>
              <a:t>Funciones de alto orden</a:t>
            </a:r>
          </a:p>
          <a:p>
            <a:pPr lvl="1"/>
            <a:r>
              <a:rPr lang="es-ES" dirty="0"/>
              <a:t>Componentes de alto orden (</a:t>
            </a:r>
            <a:r>
              <a:rPr lang="es-ES" dirty="0" err="1"/>
              <a:t>React</a:t>
            </a:r>
            <a:r>
              <a:rPr lang="es-ES" dirty="0"/>
              <a:t>)</a:t>
            </a:r>
          </a:p>
        </p:txBody>
      </p:sp>
    </p:spTree>
    <p:extLst>
      <p:ext uri="{BB962C8B-B14F-4D97-AF65-F5344CB8AC3E}">
        <p14:creationId xmlns:p14="http://schemas.microsoft.com/office/powerpoint/2010/main" val="3962264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FCEE9B67-9938-421E-9567-2C9C94D24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CED4FC4-E3BC-3F48-184F-452828456D59}"/>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Closure</a:t>
            </a:r>
          </a:p>
        </p:txBody>
      </p:sp>
      <p:pic>
        <p:nvPicPr>
          <p:cNvPr id="5" name="Picture 4" descr="Close-up of chain link">
            <a:extLst>
              <a:ext uri="{FF2B5EF4-FFF2-40B4-BE49-F238E27FC236}">
                <a16:creationId xmlns:a16="http://schemas.microsoft.com/office/drawing/2014/main" id="{F105D0B4-699F-30ED-4BBC-9C187625889D}"/>
              </a:ext>
            </a:extLst>
          </p:cNvPr>
          <p:cNvPicPr>
            <a:picLocks noChangeAspect="1"/>
          </p:cNvPicPr>
          <p:nvPr/>
        </p:nvPicPr>
        <p:blipFill rotWithShape="1">
          <a:blip r:embed="rId2"/>
          <a:srcRect l="18627" r="36214" b="-1"/>
          <a:stretch/>
        </p:blipFill>
        <p:spPr>
          <a:xfrm>
            <a:off x="20" y="10"/>
            <a:ext cx="4639713" cy="6857990"/>
          </a:xfrm>
          <a:prstGeom prst="rect">
            <a:avLst/>
          </a:prstGeom>
          <a:ln>
            <a:noFill/>
          </a:ln>
          <a:effectLst>
            <a:outerShdw blurRad="292100" dist="139700" dir="2700000" algn="tl" rotWithShape="0">
              <a:srgbClr val="333333">
                <a:alpha val="65000"/>
              </a:srgbClr>
            </a:outerShdw>
          </a:effectLst>
        </p:spPr>
      </p:pic>
      <p:grpSp>
        <p:nvGrpSpPr>
          <p:cNvPr id="21" name="Group 20">
            <a:extLst>
              <a:ext uri="{FF2B5EF4-FFF2-40B4-BE49-F238E27FC236}">
                <a16:creationId xmlns:a16="http://schemas.microsoft.com/office/drawing/2014/main" id="{130AC028-10AD-4428-B3C2-64DB5FAA4F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2" name="Straight Connector 21">
              <a:extLst>
                <a:ext uri="{FF2B5EF4-FFF2-40B4-BE49-F238E27FC236}">
                  <a16:creationId xmlns:a16="http://schemas.microsoft.com/office/drawing/2014/main" id="{D4B41C67-F870-46F6-8ECA-541261FF1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F2CBCCC-0A55-4E16-9F19-0E93B44920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B83D073-0698-43F0-97F3-4AD7AA2EF7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9C3D866-FAD0-4C22-A662-BE3EA905F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43185A9-A762-4C2F-9D01-EEB6F344A2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167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81FDC-1529-B534-A208-9FD42881701F}"/>
              </a:ext>
            </a:extLst>
          </p:cNvPr>
          <p:cNvSpPr>
            <a:spLocks noGrp="1"/>
          </p:cNvSpPr>
          <p:nvPr>
            <p:ph type="title"/>
          </p:nvPr>
        </p:nvSpPr>
        <p:spPr/>
        <p:txBody>
          <a:bodyPr/>
          <a:lstStyle/>
          <a:p>
            <a:r>
              <a:rPr lang="es-ES" dirty="0"/>
              <a:t>¿Qué es un </a:t>
            </a:r>
            <a:r>
              <a:rPr lang="es-ES" dirty="0" err="1"/>
              <a:t>Closure</a:t>
            </a:r>
            <a:r>
              <a:rPr lang="es-ES" dirty="0"/>
              <a:t>?</a:t>
            </a:r>
          </a:p>
        </p:txBody>
      </p:sp>
      <p:sp>
        <p:nvSpPr>
          <p:cNvPr id="3" name="Marcador de contenido 2">
            <a:extLst>
              <a:ext uri="{FF2B5EF4-FFF2-40B4-BE49-F238E27FC236}">
                <a16:creationId xmlns:a16="http://schemas.microsoft.com/office/drawing/2014/main" id="{6631FE01-96CD-8012-36F8-D47E3CA73FB8}"/>
              </a:ext>
            </a:extLst>
          </p:cNvPr>
          <p:cNvSpPr>
            <a:spLocks noGrp="1"/>
          </p:cNvSpPr>
          <p:nvPr>
            <p:ph idx="1"/>
          </p:nvPr>
        </p:nvSpPr>
        <p:spPr/>
        <p:txBody>
          <a:bodyPr/>
          <a:lstStyle/>
          <a:p>
            <a:pPr marL="0" indent="0">
              <a:buNone/>
            </a:pPr>
            <a:r>
              <a:rPr lang="es-ES" dirty="0"/>
              <a:t>Un </a:t>
            </a:r>
            <a:r>
              <a:rPr lang="es-ES" dirty="0" err="1"/>
              <a:t>closure</a:t>
            </a:r>
            <a:r>
              <a:rPr lang="es-ES" dirty="0"/>
              <a:t> en JavaScript es una función creada dentro de otra</a:t>
            </a:r>
          </a:p>
          <a:p>
            <a:pPr marL="0" indent="0">
              <a:buNone/>
            </a:pPr>
            <a:endParaRPr lang="es-ES" dirty="0"/>
          </a:p>
          <a:p>
            <a:pPr marL="0" indent="0">
              <a:buNone/>
            </a:pPr>
            <a:r>
              <a:rPr lang="es-ES" dirty="0"/>
              <a:t>Pero también es:</a:t>
            </a:r>
          </a:p>
          <a:p>
            <a:r>
              <a:rPr lang="es-ES" dirty="0"/>
              <a:t>Un contexto</a:t>
            </a:r>
          </a:p>
          <a:p>
            <a:r>
              <a:rPr lang="es-ES"/>
              <a:t>Encapsulación privada</a:t>
            </a:r>
            <a:endParaRPr lang="es-ES" dirty="0"/>
          </a:p>
        </p:txBody>
      </p:sp>
    </p:spTree>
    <p:extLst>
      <p:ext uri="{BB962C8B-B14F-4D97-AF65-F5344CB8AC3E}">
        <p14:creationId xmlns:p14="http://schemas.microsoft.com/office/powerpoint/2010/main" val="598100290"/>
      </p:ext>
    </p:extLst>
  </p:cSld>
  <p:clrMapOvr>
    <a:masterClrMapping/>
  </p:clrMapOvr>
</p:sld>
</file>

<file path=ppt/theme/theme1.xml><?xml version="1.0" encoding="utf-8"?>
<a:theme xmlns:a="http://schemas.openxmlformats.org/drawingml/2006/main" name="Sector">
  <a:themeElements>
    <a:clrScheme name="Sector">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ec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docProps/app.xml><?xml version="1.0" encoding="utf-8"?>
<Properties xmlns="http://schemas.openxmlformats.org/officeDocument/2006/extended-properties" xmlns:vt="http://schemas.openxmlformats.org/officeDocument/2006/docPropsVTypes">
  <Template>Slice</Template>
  <TotalTime>753</TotalTime>
  <Words>1187</Words>
  <Application>Microsoft Office PowerPoint</Application>
  <PresentationFormat>Panorámica</PresentationFormat>
  <Paragraphs>158</Paragraphs>
  <Slides>36</Slides>
  <Notes>0</Notes>
  <HiddenSlides>0</HiddenSlides>
  <MMClips>3</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36</vt:i4>
      </vt:variant>
    </vt:vector>
  </HeadingPairs>
  <TitlesOfParts>
    <vt:vector size="40" baseType="lpstr">
      <vt:lpstr>Century Gothic</vt:lpstr>
      <vt:lpstr>JetBrains Mono</vt:lpstr>
      <vt:lpstr>Wingdings 3</vt:lpstr>
      <vt:lpstr>Sector</vt:lpstr>
      <vt:lpstr>Closures, Alto orden y ciudadanía de primera clase</vt:lpstr>
      <vt:lpstr>¡¡Aviso a navegantes!!</vt:lpstr>
      <vt:lpstr>Presentación</vt:lpstr>
      <vt:lpstr>Antes de empezar</vt:lpstr>
      <vt:lpstr>Continuación de otra charla</vt:lpstr>
      <vt:lpstr>Contextualizando…</vt:lpstr>
      <vt:lpstr>¿Qué veremos?</vt:lpstr>
      <vt:lpstr>Closure</vt:lpstr>
      <vt:lpstr>¿Qué es un Closure?</vt:lpstr>
      <vt:lpstr>Contexto</vt:lpstr>
      <vt:lpstr>Encapsulación privada</vt:lpstr>
      <vt:lpstr>¿Qué entendemos por encapsulación privada?</vt:lpstr>
      <vt:lpstr>Ejemplo de closure</vt:lpstr>
      <vt:lpstr>Generación de funciones y eventos</vt:lpstr>
      <vt:lpstr>Ciudadanía de primera clase</vt:lpstr>
      <vt:lpstr>¿Qué es la ciudadanía de primera clase?</vt:lpstr>
      <vt:lpstr>Ciudadanía de segunda clase</vt:lpstr>
      <vt:lpstr>Antes de nada</vt:lpstr>
      <vt:lpstr>¿Se diferencia en algo de un closure?</vt:lpstr>
      <vt:lpstr>No debería…</vt:lpstr>
      <vt:lpstr>¿Cómo implementarías el concepto?</vt:lpstr>
      <vt:lpstr>Adentrándonos en el concepto</vt:lpstr>
      <vt:lpstr>Alto orden</vt:lpstr>
      <vt:lpstr>¿Qué es algo de alto orden?</vt:lpstr>
      <vt:lpstr>Elementos de alto orden</vt:lpstr>
      <vt:lpstr>Función de alto orden</vt:lpstr>
      <vt:lpstr>Componente de Alto Orden</vt:lpstr>
      <vt:lpstr>Recapitulemos…</vt:lpstr>
      <vt:lpstr>Conceptos revisitados</vt:lpstr>
      <vt:lpstr>Dudas</vt:lpstr>
      <vt:lpstr>Caminos abiertos</vt:lpstr>
      <vt:lpstr>Fin de la serie</vt:lpstr>
      <vt:lpstr>¿Por dónde podría investigar más?</vt:lpstr>
      <vt:lpstr>Artículo</vt:lpstr>
      <vt:lpstr>Presentación de PowerPoint</vt:lpstr>
      <vt:lpstr>Gracias por tu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Closures, Alto orden y ciudadanía de primera clase</dc:title>
  <dc:creator>Pepe Fabra</dc:creator>
  <cp:lastModifiedBy>Pepe Fabra</cp:lastModifiedBy>
  <cp:revision>49</cp:revision>
  <dcterms:created xsi:type="dcterms:W3CDTF">2023-04-18T16:38:44Z</dcterms:created>
  <dcterms:modified xsi:type="dcterms:W3CDTF">2023-06-12T12:17:18Z</dcterms:modified>
</cp:coreProperties>
</file>